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2"/>
  </p:notesMasterIdLst>
  <p:sldIdLst>
    <p:sldId id="256" r:id="rId2"/>
    <p:sldId id="257" r:id="rId3"/>
    <p:sldId id="259" r:id="rId4"/>
    <p:sldId id="258" r:id="rId5"/>
    <p:sldId id="273" r:id="rId6"/>
    <p:sldId id="274" r:id="rId7"/>
    <p:sldId id="275" r:id="rId8"/>
    <p:sldId id="260" r:id="rId9"/>
    <p:sldId id="279" r:id="rId10"/>
    <p:sldId id="261" r:id="rId11"/>
    <p:sldId id="280" r:id="rId12"/>
    <p:sldId id="262" r:id="rId13"/>
    <p:sldId id="281" r:id="rId14"/>
    <p:sldId id="283" r:id="rId15"/>
    <p:sldId id="282" r:id="rId16"/>
    <p:sldId id="263" r:id="rId17"/>
    <p:sldId id="276" r:id="rId18"/>
    <p:sldId id="277" r:id="rId19"/>
    <p:sldId id="278" r:id="rId20"/>
    <p:sldId id="264" r:id="rId21"/>
    <p:sldId id="285" r:id="rId22"/>
    <p:sldId id="284" r:id="rId23"/>
    <p:sldId id="286" r:id="rId24"/>
    <p:sldId id="265" r:id="rId25"/>
    <p:sldId id="287" r:id="rId26"/>
    <p:sldId id="291" r:id="rId27"/>
    <p:sldId id="288" r:id="rId28"/>
    <p:sldId id="292" r:id="rId29"/>
    <p:sldId id="293" r:id="rId30"/>
    <p:sldId id="296" r:id="rId31"/>
    <p:sldId id="297" r:id="rId32"/>
    <p:sldId id="298" r:id="rId33"/>
    <p:sldId id="299" r:id="rId34"/>
    <p:sldId id="300" r:id="rId35"/>
    <p:sldId id="301" r:id="rId36"/>
    <p:sldId id="270" r:id="rId37"/>
    <p:sldId id="266" r:id="rId38"/>
    <p:sldId id="290" r:id="rId39"/>
    <p:sldId id="289" r:id="rId40"/>
    <p:sldId id="294" r:id="rId41"/>
    <p:sldId id="295" r:id="rId42"/>
    <p:sldId id="267" r:id="rId43"/>
    <p:sldId id="268" r:id="rId44"/>
    <p:sldId id="269" r:id="rId45"/>
    <p:sldId id="271" r:id="rId46"/>
    <p:sldId id="272" r:id="rId47"/>
    <p:sldId id="302" r:id="rId48"/>
    <p:sldId id="303" r:id="rId49"/>
    <p:sldId id="304" r:id="rId50"/>
    <p:sldId id="305" r:id="rId51"/>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94660"/>
  </p:normalViewPr>
  <p:slideViewPr>
    <p:cSldViewPr>
      <p:cViewPr varScale="1">
        <p:scale>
          <a:sx n="78" d="100"/>
          <a:sy n="78" d="100"/>
        </p:scale>
        <p:origin x="1411"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FBF2C-7A7F-4D59-91D0-E409DA54367C}" type="datetimeFigureOut">
              <a:rPr lang="pt-BR" smtClean="0"/>
              <a:t>20/09/2022</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1A9D92-3C69-40DA-97C2-5D020CDED4BC}" type="slidenum">
              <a:rPr lang="pt-BR" smtClean="0"/>
              <a:t>‹nº›</a:t>
            </a:fld>
            <a:endParaRPr lang="pt-BR"/>
          </a:p>
        </p:txBody>
      </p:sp>
    </p:spTree>
    <p:extLst>
      <p:ext uri="{BB962C8B-B14F-4D97-AF65-F5344CB8AC3E}">
        <p14:creationId xmlns:p14="http://schemas.microsoft.com/office/powerpoint/2010/main" val="4162527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9D8F2BDD-962C-48D5-8C20-290D97FA0367}" type="datetime1">
              <a:rPr lang="pt-BR" smtClean="0"/>
              <a:t>20/09/2022</a:t>
            </a:fld>
            <a:endParaRPr lang="pt-BR"/>
          </a:p>
        </p:txBody>
      </p:sp>
      <p:sp>
        <p:nvSpPr>
          <p:cNvPr id="5" name="Espaço Reservado para Rodapé 4"/>
          <p:cNvSpPr>
            <a:spLocks noGrp="1"/>
          </p:cNvSpPr>
          <p:nvPr>
            <p:ph type="ftr" sz="quarter" idx="11"/>
          </p:nvPr>
        </p:nvSpPr>
        <p:spPr/>
        <p:txBody>
          <a:bodyPr/>
          <a:lstStyle/>
          <a:p>
            <a:r>
              <a:rPr lang="pt-BR"/>
              <a:t>PROF: FLÁVIO LUIS MPEVE MENDES</a:t>
            </a:r>
          </a:p>
        </p:txBody>
      </p:sp>
      <p:sp>
        <p:nvSpPr>
          <p:cNvPr id="6" name="Espaço Reservado para Número de Slide 5"/>
          <p:cNvSpPr>
            <a:spLocks noGrp="1"/>
          </p:cNvSpPr>
          <p:nvPr>
            <p:ph type="sldNum" sz="quarter" idx="12"/>
          </p:nvPr>
        </p:nvSpPr>
        <p:spPr/>
        <p:txBody>
          <a:bodyPr/>
          <a:lstStyle/>
          <a:p>
            <a:fld id="{98DAD52C-8FAD-4C56-913A-D369E501256B}" type="slidenum">
              <a:rPr lang="pt-BR" smtClean="0"/>
              <a:t>‹nº›</a:t>
            </a:fld>
            <a:endParaRPr lang="pt-BR"/>
          </a:p>
        </p:txBody>
      </p:sp>
    </p:spTree>
    <p:extLst>
      <p:ext uri="{BB962C8B-B14F-4D97-AF65-F5344CB8AC3E}">
        <p14:creationId xmlns:p14="http://schemas.microsoft.com/office/powerpoint/2010/main" val="1884226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7B4D5EC9-E1BA-4844-8BB6-2AB72969E14A}" type="datetime1">
              <a:rPr lang="pt-BR" smtClean="0"/>
              <a:t>20/09/2022</a:t>
            </a:fld>
            <a:endParaRPr lang="pt-BR"/>
          </a:p>
        </p:txBody>
      </p:sp>
      <p:sp>
        <p:nvSpPr>
          <p:cNvPr id="5" name="Espaço Reservado para Rodapé 4"/>
          <p:cNvSpPr>
            <a:spLocks noGrp="1"/>
          </p:cNvSpPr>
          <p:nvPr>
            <p:ph type="ftr" sz="quarter" idx="11"/>
          </p:nvPr>
        </p:nvSpPr>
        <p:spPr/>
        <p:txBody>
          <a:bodyPr/>
          <a:lstStyle/>
          <a:p>
            <a:r>
              <a:rPr lang="pt-BR"/>
              <a:t>PROF: FLÁVIO LUIS MPEVE MENDES</a:t>
            </a:r>
          </a:p>
        </p:txBody>
      </p:sp>
      <p:sp>
        <p:nvSpPr>
          <p:cNvPr id="6" name="Espaço Reservado para Número de Slide 5"/>
          <p:cNvSpPr>
            <a:spLocks noGrp="1"/>
          </p:cNvSpPr>
          <p:nvPr>
            <p:ph type="sldNum" sz="quarter" idx="12"/>
          </p:nvPr>
        </p:nvSpPr>
        <p:spPr/>
        <p:txBody>
          <a:bodyPr/>
          <a:lstStyle/>
          <a:p>
            <a:fld id="{98DAD52C-8FAD-4C56-913A-D369E501256B}" type="slidenum">
              <a:rPr lang="pt-BR" smtClean="0"/>
              <a:t>‹nº›</a:t>
            </a:fld>
            <a:endParaRPr lang="pt-BR"/>
          </a:p>
        </p:txBody>
      </p:sp>
    </p:spTree>
    <p:extLst>
      <p:ext uri="{BB962C8B-B14F-4D97-AF65-F5344CB8AC3E}">
        <p14:creationId xmlns:p14="http://schemas.microsoft.com/office/powerpoint/2010/main" val="1706921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A0AC5D0B-1A9C-408D-AC33-D2427D7FC851}" type="datetime1">
              <a:rPr lang="pt-BR" smtClean="0"/>
              <a:t>20/09/2022</a:t>
            </a:fld>
            <a:endParaRPr lang="pt-BR"/>
          </a:p>
        </p:txBody>
      </p:sp>
      <p:sp>
        <p:nvSpPr>
          <p:cNvPr id="5" name="Espaço Reservado para Rodapé 4"/>
          <p:cNvSpPr>
            <a:spLocks noGrp="1"/>
          </p:cNvSpPr>
          <p:nvPr>
            <p:ph type="ftr" sz="quarter" idx="11"/>
          </p:nvPr>
        </p:nvSpPr>
        <p:spPr/>
        <p:txBody>
          <a:bodyPr/>
          <a:lstStyle/>
          <a:p>
            <a:r>
              <a:rPr lang="pt-BR"/>
              <a:t>PROF: FLÁVIO LUIS MPEVE MENDES</a:t>
            </a:r>
          </a:p>
        </p:txBody>
      </p:sp>
      <p:sp>
        <p:nvSpPr>
          <p:cNvPr id="6" name="Espaço Reservado para Número de Slide 5"/>
          <p:cNvSpPr>
            <a:spLocks noGrp="1"/>
          </p:cNvSpPr>
          <p:nvPr>
            <p:ph type="sldNum" sz="quarter" idx="12"/>
          </p:nvPr>
        </p:nvSpPr>
        <p:spPr/>
        <p:txBody>
          <a:bodyPr/>
          <a:lstStyle/>
          <a:p>
            <a:fld id="{98DAD52C-8FAD-4C56-913A-D369E501256B}" type="slidenum">
              <a:rPr lang="pt-BR" smtClean="0"/>
              <a:t>‹nº›</a:t>
            </a:fld>
            <a:endParaRPr lang="pt-BR"/>
          </a:p>
        </p:txBody>
      </p:sp>
    </p:spTree>
    <p:extLst>
      <p:ext uri="{BB962C8B-B14F-4D97-AF65-F5344CB8AC3E}">
        <p14:creationId xmlns:p14="http://schemas.microsoft.com/office/powerpoint/2010/main" val="2202562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163AF6DA-9F7B-44C6-9718-EA638D5F5EC2}" type="datetime1">
              <a:rPr lang="pt-BR" smtClean="0"/>
              <a:t>20/09/2022</a:t>
            </a:fld>
            <a:endParaRPr lang="pt-BR"/>
          </a:p>
        </p:txBody>
      </p:sp>
      <p:sp>
        <p:nvSpPr>
          <p:cNvPr id="5" name="Espaço Reservado para Rodapé 4"/>
          <p:cNvSpPr>
            <a:spLocks noGrp="1"/>
          </p:cNvSpPr>
          <p:nvPr>
            <p:ph type="ftr" sz="quarter" idx="11"/>
          </p:nvPr>
        </p:nvSpPr>
        <p:spPr/>
        <p:txBody>
          <a:bodyPr/>
          <a:lstStyle/>
          <a:p>
            <a:r>
              <a:rPr lang="pt-BR"/>
              <a:t>PROF: FLÁVIO LUIS MPEVE MENDES</a:t>
            </a:r>
          </a:p>
        </p:txBody>
      </p:sp>
      <p:sp>
        <p:nvSpPr>
          <p:cNvPr id="6" name="Espaço Reservado para Número de Slide 5"/>
          <p:cNvSpPr>
            <a:spLocks noGrp="1"/>
          </p:cNvSpPr>
          <p:nvPr>
            <p:ph type="sldNum" sz="quarter" idx="12"/>
          </p:nvPr>
        </p:nvSpPr>
        <p:spPr/>
        <p:txBody>
          <a:bodyPr/>
          <a:lstStyle/>
          <a:p>
            <a:fld id="{98DAD52C-8FAD-4C56-913A-D369E501256B}" type="slidenum">
              <a:rPr lang="pt-BR" smtClean="0"/>
              <a:t>‹nº›</a:t>
            </a:fld>
            <a:endParaRPr lang="pt-BR"/>
          </a:p>
        </p:txBody>
      </p:sp>
    </p:spTree>
    <p:extLst>
      <p:ext uri="{BB962C8B-B14F-4D97-AF65-F5344CB8AC3E}">
        <p14:creationId xmlns:p14="http://schemas.microsoft.com/office/powerpoint/2010/main" val="31866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ADD22DC0-DD6F-4B6C-AFFE-7DB83DD87CDF}" type="datetime1">
              <a:rPr lang="pt-BR" smtClean="0"/>
              <a:t>20/09/2022</a:t>
            </a:fld>
            <a:endParaRPr lang="pt-BR"/>
          </a:p>
        </p:txBody>
      </p:sp>
      <p:sp>
        <p:nvSpPr>
          <p:cNvPr id="5" name="Espaço Reservado para Rodapé 4"/>
          <p:cNvSpPr>
            <a:spLocks noGrp="1"/>
          </p:cNvSpPr>
          <p:nvPr>
            <p:ph type="ftr" sz="quarter" idx="11"/>
          </p:nvPr>
        </p:nvSpPr>
        <p:spPr/>
        <p:txBody>
          <a:bodyPr/>
          <a:lstStyle/>
          <a:p>
            <a:r>
              <a:rPr lang="pt-BR"/>
              <a:t>PROF: FLÁVIO LUIS MPEVE MENDES</a:t>
            </a:r>
          </a:p>
        </p:txBody>
      </p:sp>
      <p:sp>
        <p:nvSpPr>
          <p:cNvPr id="6" name="Espaço Reservado para Número de Slide 5"/>
          <p:cNvSpPr>
            <a:spLocks noGrp="1"/>
          </p:cNvSpPr>
          <p:nvPr>
            <p:ph type="sldNum" sz="quarter" idx="12"/>
          </p:nvPr>
        </p:nvSpPr>
        <p:spPr/>
        <p:txBody>
          <a:bodyPr/>
          <a:lstStyle/>
          <a:p>
            <a:fld id="{98DAD52C-8FAD-4C56-913A-D369E501256B}" type="slidenum">
              <a:rPr lang="pt-BR" smtClean="0"/>
              <a:t>‹nº›</a:t>
            </a:fld>
            <a:endParaRPr lang="pt-BR"/>
          </a:p>
        </p:txBody>
      </p:sp>
    </p:spTree>
    <p:extLst>
      <p:ext uri="{BB962C8B-B14F-4D97-AF65-F5344CB8AC3E}">
        <p14:creationId xmlns:p14="http://schemas.microsoft.com/office/powerpoint/2010/main" val="982339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C7BFBC2B-872D-4145-8B03-DA476C6FBD23}" type="datetime1">
              <a:rPr lang="pt-BR" smtClean="0"/>
              <a:t>20/09/2022</a:t>
            </a:fld>
            <a:endParaRPr lang="pt-BR"/>
          </a:p>
        </p:txBody>
      </p:sp>
      <p:sp>
        <p:nvSpPr>
          <p:cNvPr id="6" name="Espaço Reservado para Rodapé 5"/>
          <p:cNvSpPr>
            <a:spLocks noGrp="1"/>
          </p:cNvSpPr>
          <p:nvPr>
            <p:ph type="ftr" sz="quarter" idx="11"/>
          </p:nvPr>
        </p:nvSpPr>
        <p:spPr/>
        <p:txBody>
          <a:bodyPr/>
          <a:lstStyle/>
          <a:p>
            <a:r>
              <a:rPr lang="pt-BR"/>
              <a:t>PROF: FLÁVIO LUIS MPEVE MENDES</a:t>
            </a:r>
          </a:p>
        </p:txBody>
      </p:sp>
      <p:sp>
        <p:nvSpPr>
          <p:cNvPr id="7" name="Espaço Reservado para Número de Slide 6"/>
          <p:cNvSpPr>
            <a:spLocks noGrp="1"/>
          </p:cNvSpPr>
          <p:nvPr>
            <p:ph type="sldNum" sz="quarter" idx="12"/>
          </p:nvPr>
        </p:nvSpPr>
        <p:spPr/>
        <p:txBody>
          <a:bodyPr/>
          <a:lstStyle/>
          <a:p>
            <a:fld id="{98DAD52C-8FAD-4C56-913A-D369E501256B}" type="slidenum">
              <a:rPr lang="pt-BR" smtClean="0"/>
              <a:t>‹nº›</a:t>
            </a:fld>
            <a:endParaRPr lang="pt-BR"/>
          </a:p>
        </p:txBody>
      </p:sp>
    </p:spTree>
    <p:extLst>
      <p:ext uri="{BB962C8B-B14F-4D97-AF65-F5344CB8AC3E}">
        <p14:creationId xmlns:p14="http://schemas.microsoft.com/office/powerpoint/2010/main" val="1388258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7FD52FEF-EFCE-4A33-BD19-83AB2BB4AAC8}" type="datetime1">
              <a:rPr lang="pt-BR" smtClean="0"/>
              <a:t>20/09/2022</a:t>
            </a:fld>
            <a:endParaRPr lang="pt-BR"/>
          </a:p>
        </p:txBody>
      </p:sp>
      <p:sp>
        <p:nvSpPr>
          <p:cNvPr id="8" name="Espaço Reservado para Rodapé 7"/>
          <p:cNvSpPr>
            <a:spLocks noGrp="1"/>
          </p:cNvSpPr>
          <p:nvPr>
            <p:ph type="ftr" sz="quarter" idx="11"/>
          </p:nvPr>
        </p:nvSpPr>
        <p:spPr/>
        <p:txBody>
          <a:bodyPr/>
          <a:lstStyle/>
          <a:p>
            <a:r>
              <a:rPr lang="pt-BR"/>
              <a:t>PROF: FLÁVIO LUIS MPEVE MENDES</a:t>
            </a:r>
          </a:p>
        </p:txBody>
      </p:sp>
      <p:sp>
        <p:nvSpPr>
          <p:cNvPr id="9" name="Espaço Reservado para Número de Slide 8"/>
          <p:cNvSpPr>
            <a:spLocks noGrp="1"/>
          </p:cNvSpPr>
          <p:nvPr>
            <p:ph type="sldNum" sz="quarter" idx="12"/>
          </p:nvPr>
        </p:nvSpPr>
        <p:spPr/>
        <p:txBody>
          <a:bodyPr/>
          <a:lstStyle/>
          <a:p>
            <a:fld id="{98DAD52C-8FAD-4C56-913A-D369E501256B}" type="slidenum">
              <a:rPr lang="pt-BR" smtClean="0"/>
              <a:t>‹nº›</a:t>
            </a:fld>
            <a:endParaRPr lang="pt-BR"/>
          </a:p>
        </p:txBody>
      </p:sp>
    </p:spTree>
    <p:extLst>
      <p:ext uri="{BB962C8B-B14F-4D97-AF65-F5344CB8AC3E}">
        <p14:creationId xmlns:p14="http://schemas.microsoft.com/office/powerpoint/2010/main" val="3796017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12E38592-6EB6-47C6-BBE8-A0998D6D18EC}" type="datetime1">
              <a:rPr lang="pt-BR" smtClean="0"/>
              <a:t>20/09/2022</a:t>
            </a:fld>
            <a:endParaRPr lang="pt-BR"/>
          </a:p>
        </p:txBody>
      </p:sp>
      <p:sp>
        <p:nvSpPr>
          <p:cNvPr id="4" name="Espaço Reservado para Rodapé 3"/>
          <p:cNvSpPr>
            <a:spLocks noGrp="1"/>
          </p:cNvSpPr>
          <p:nvPr>
            <p:ph type="ftr" sz="quarter" idx="11"/>
          </p:nvPr>
        </p:nvSpPr>
        <p:spPr/>
        <p:txBody>
          <a:bodyPr/>
          <a:lstStyle/>
          <a:p>
            <a:r>
              <a:rPr lang="pt-BR"/>
              <a:t>PROF: FLÁVIO LUIS MPEVE MENDES</a:t>
            </a:r>
          </a:p>
        </p:txBody>
      </p:sp>
      <p:sp>
        <p:nvSpPr>
          <p:cNvPr id="5" name="Espaço Reservado para Número de Slide 4"/>
          <p:cNvSpPr>
            <a:spLocks noGrp="1"/>
          </p:cNvSpPr>
          <p:nvPr>
            <p:ph type="sldNum" sz="quarter" idx="12"/>
          </p:nvPr>
        </p:nvSpPr>
        <p:spPr/>
        <p:txBody>
          <a:bodyPr/>
          <a:lstStyle/>
          <a:p>
            <a:fld id="{98DAD52C-8FAD-4C56-913A-D369E501256B}" type="slidenum">
              <a:rPr lang="pt-BR" smtClean="0"/>
              <a:t>‹nº›</a:t>
            </a:fld>
            <a:endParaRPr lang="pt-BR"/>
          </a:p>
        </p:txBody>
      </p:sp>
    </p:spTree>
    <p:extLst>
      <p:ext uri="{BB962C8B-B14F-4D97-AF65-F5344CB8AC3E}">
        <p14:creationId xmlns:p14="http://schemas.microsoft.com/office/powerpoint/2010/main" val="3152477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10469DC6-BA5B-4B39-891D-E19ACA143770}" type="datetime1">
              <a:rPr lang="pt-BR" smtClean="0"/>
              <a:t>20/09/2022</a:t>
            </a:fld>
            <a:endParaRPr lang="pt-BR"/>
          </a:p>
        </p:txBody>
      </p:sp>
      <p:sp>
        <p:nvSpPr>
          <p:cNvPr id="3" name="Espaço Reservado para Rodapé 2"/>
          <p:cNvSpPr>
            <a:spLocks noGrp="1"/>
          </p:cNvSpPr>
          <p:nvPr>
            <p:ph type="ftr" sz="quarter" idx="11"/>
          </p:nvPr>
        </p:nvSpPr>
        <p:spPr/>
        <p:txBody>
          <a:bodyPr/>
          <a:lstStyle/>
          <a:p>
            <a:r>
              <a:rPr lang="pt-BR"/>
              <a:t>PROF: FLÁVIO LUIS MPEVE MENDES</a:t>
            </a:r>
          </a:p>
        </p:txBody>
      </p:sp>
      <p:sp>
        <p:nvSpPr>
          <p:cNvPr id="4" name="Espaço Reservado para Número de Slide 3"/>
          <p:cNvSpPr>
            <a:spLocks noGrp="1"/>
          </p:cNvSpPr>
          <p:nvPr>
            <p:ph type="sldNum" sz="quarter" idx="12"/>
          </p:nvPr>
        </p:nvSpPr>
        <p:spPr/>
        <p:txBody>
          <a:bodyPr/>
          <a:lstStyle/>
          <a:p>
            <a:fld id="{98DAD52C-8FAD-4C56-913A-D369E501256B}" type="slidenum">
              <a:rPr lang="pt-BR" smtClean="0"/>
              <a:t>‹nº›</a:t>
            </a:fld>
            <a:endParaRPr lang="pt-BR"/>
          </a:p>
        </p:txBody>
      </p:sp>
    </p:spTree>
    <p:extLst>
      <p:ext uri="{BB962C8B-B14F-4D97-AF65-F5344CB8AC3E}">
        <p14:creationId xmlns:p14="http://schemas.microsoft.com/office/powerpoint/2010/main" val="735270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24543F5D-2B22-400A-9C66-BD4F951CFAAC}" type="datetime1">
              <a:rPr lang="pt-BR" smtClean="0"/>
              <a:t>20/09/2022</a:t>
            </a:fld>
            <a:endParaRPr lang="pt-BR"/>
          </a:p>
        </p:txBody>
      </p:sp>
      <p:sp>
        <p:nvSpPr>
          <p:cNvPr id="6" name="Espaço Reservado para Rodapé 5"/>
          <p:cNvSpPr>
            <a:spLocks noGrp="1"/>
          </p:cNvSpPr>
          <p:nvPr>
            <p:ph type="ftr" sz="quarter" idx="11"/>
          </p:nvPr>
        </p:nvSpPr>
        <p:spPr/>
        <p:txBody>
          <a:bodyPr/>
          <a:lstStyle/>
          <a:p>
            <a:r>
              <a:rPr lang="pt-BR"/>
              <a:t>PROF: FLÁVIO LUIS MPEVE MENDES</a:t>
            </a:r>
          </a:p>
        </p:txBody>
      </p:sp>
      <p:sp>
        <p:nvSpPr>
          <p:cNvPr id="7" name="Espaço Reservado para Número de Slide 6"/>
          <p:cNvSpPr>
            <a:spLocks noGrp="1"/>
          </p:cNvSpPr>
          <p:nvPr>
            <p:ph type="sldNum" sz="quarter" idx="12"/>
          </p:nvPr>
        </p:nvSpPr>
        <p:spPr/>
        <p:txBody>
          <a:bodyPr/>
          <a:lstStyle/>
          <a:p>
            <a:fld id="{98DAD52C-8FAD-4C56-913A-D369E501256B}" type="slidenum">
              <a:rPr lang="pt-BR" smtClean="0"/>
              <a:t>‹nº›</a:t>
            </a:fld>
            <a:endParaRPr lang="pt-BR"/>
          </a:p>
        </p:txBody>
      </p:sp>
    </p:spTree>
    <p:extLst>
      <p:ext uri="{BB962C8B-B14F-4D97-AF65-F5344CB8AC3E}">
        <p14:creationId xmlns:p14="http://schemas.microsoft.com/office/powerpoint/2010/main" val="3737462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47EFE1B8-191B-4887-A048-1469318F0085}" type="datetime1">
              <a:rPr lang="pt-BR" smtClean="0"/>
              <a:t>20/09/2022</a:t>
            </a:fld>
            <a:endParaRPr lang="pt-BR"/>
          </a:p>
        </p:txBody>
      </p:sp>
      <p:sp>
        <p:nvSpPr>
          <p:cNvPr id="6" name="Espaço Reservado para Rodapé 5"/>
          <p:cNvSpPr>
            <a:spLocks noGrp="1"/>
          </p:cNvSpPr>
          <p:nvPr>
            <p:ph type="ftr" sz="quarter" idx="11"/>
          </p:nvPr>
        </p:nvSpPr>
        <p:spPr/>
        <p:txBody>
          <a:bodyPr/>
          <a:lstStyle/>
          <a:p>
            <a:r>
              <a:rPr lang="pt-BR"/>
              <a:t>PROF: FLÁVIO LUIS MPEVE MENDES</a:t>
            </a:r>
          </a:p>
        </p:txBody>
      </p:sp>
      <p:sp>
        <p:nvSpPr>
          <p:cNvPr id="7" name="Espaço Reservado para Número de Slide 6"/>
          <p:cNvSpPr>
            <a:spLocks noGrp="1"/>
          </p:cNvSpPr>
          <p:nvPr>
            <p:ph type="sldNum" sz="quarter" idx="12"/>
          </p:nvPr>
        </p:nvSpPr>
        <p:spPr/>
        <p:txBody>
          <a:bodyPr/>
          <a:lstStyle/>
          <a:p>
            <a:fld id="{98DAD52C-8FAD-4C56-913A-D369E501256B}" type="slidenum">
              <a:rPr lang="pt-BR" smtClean="0"/>
              <a:t>‹nº›</a:t>
            </a:fld>
            <a:endParaRPr lang="pt-BR"/>
          </a:p>
        </p:txBody>
      </p:sp>
    </p:spTree>
    <p:extLst>
      <p:ext uri="{BB962C8B-B14F-4D97-AF65-F5344CB8AC3E}">
        <p14:creationId xmlns:p14="http://schemas.microsoft.com/office/powerpoint/2010/main" val="1762330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08A85D-42E9-48FA-89C5-14B5F3A1CC04}" type="datetime1">
              <a:rPr lang="pt-BR" smtClean="0"/>
              <a:t>20/09/2022</a:t>
            </a:fld>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PROF: FLÁVIO LUIS MPEVE MENDES</a:t>
            </a: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DAD52C-8FAD-4C56-913A-D369E501256B}" type="slidenum">
              <a:rPr lang="pt-BR" smtClean="0"/>
              <a:t>‹nº›</a:t>
            </a:fld>
            <a:endParaRPr lang="pt-BR"/>
          </a:p>
        </p:txBody>
      </p:sp>
    </p:spTree>
    <p:extLst>
      <p:ext uri="{BB962C8B-B14F-4D97-AF65-F5344CB8AC3E}">
        <p14:creationId xmlns:p14="http://schemas.microsoft.com/office/powerpoint/2010/main" val="22726137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_Toc112458669"/><Relationship Id="rId13" Type="http://schemas.openxmlformats.org/officeDocument/2006/relationships/hyperlink" Target="#_Toc112458674"/><Relationship Id="rId18" Type="http://schemas.openxmlformats.org/officeDocument/2006/relationships/hyperlink" Target="#_Toc112458679"/><Relationship Id="rId3" Type="http://schemas.openxmlformats.org/officeDocument/2006/relationships/hyperlink" Target="#_Toc112458664"/><Relationship Id="rId7" Type="http://schemas.openxmlformats.org/officeDocument/2006/relationships/hyperlink" Target="#_Toc112458668"/><Relationship Id="rId12" Type="http://schemas.openxmlformats.org/officeDocument/2006/relationships/hyperlink" Target="#_Toc112458673"/><Relationship Id="rId17" Type="http://schemas.openxmlformats.org/officeDocument/2006/relationships/hyperlink" Target="#_Toc112458678"/><Relationship Id="rId2" Type="http://schemas.openxmlformats.org/officeDocument/2006/relationships/hyperlink" Target="#_Toc112458663"/><Relationship Id="rId16" Type="http://schemas.openxmlformats.org/officeDocument/2006/relationships/hyperlink" Target="#_Toc112458677"/><Relationship Id="rId1" Type="http://schemas.openxmlformats.org/officeDocument/2006/relationships/slideLayout" Target="../slideLayouts/slideLayout2.xml"/><Relationship Id="rId6" Type="http://schemas.openxmlformats.org/officeDocument/2006/relationships/hyperlink" Target="#_Toc112458667"/><Relationship Id="rId11" Type="http://schemas.openxmlformats.org/officeDocument/2006/relationships/hyperlink" Target="#_Toc112458672"/><Relationship Id="rId5" Type="http://schemas.openxmlformats.org/officeDocument/2006/relationships/hyperlink" Target="#_Toc112458666"/><Relationship Id="rId15" Type="http://schemas.openxmlformats.org/officeDocument/2006/relationships/hyperlink" Target="#_Toc112458676"/><Relationship Id="rId10" Type="http://schemas.openxmlformats.org/officeDocument/2006/relationships/hyperlink" Target="#_Toc112458671"/><Relationship Id="rId19" Type="http://schemas.openxmlformats.org/officeDocument/2006/relationships/hyperlink" Target="#_Toc112458680"/><Relationship Id="rId4" Type="http://schemas.openxmlformats.org/officeDocument/2006/relationships/hyperlink" Target="#_Toc112458665"/><Relationship Id="rId9" Type="http://schemas.openxmlformats.org/officeDocument/2006/relationships/hyperlink" Target="#_Toc112458670"/><Relationship Id="rId14" Type="http://schemas.openxmlformats.org/officeDocument/2006/relationships/hyperlink" Target="#_Toc112458675"/></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a:t>MANUAL DE PROJECTO TECNOLÓGICO</a:t>
            </a:r>
          </a:p>
        </p:txBody>
      </p:sp>
      <p:sp>
        <p:nvSpPr>
          <p:cNvPr id="3" name="Subtítulo 2"/>
          <p:cNvSpPr>
            <a:spLocks noGrp="1"/>
          </p:cNvSpPr>
          <p:nvPr>
            <p:ph type="subTitle" idx="1"/>
          </p:nvPr>
        </p:nvSpPr>
        <p:spPr/>
        <p:txBody>
          <a:bodyPr/>
          <a:lstStyle/>
          <a:p>
            <a:r>
              <a:rPr lang="pt-BR" dirty="0">
                <a:solidFill>
                  <a:schemeClr val="tx1"/>
                </a:solidFill>
              </a:rPr>
              <a:t>PROF.: FLÁVIO LUÍS MPEVE MENDES</a:t>
            </a:r>
          </a:p>
        </p:txBody>
      </p:sp>
      <p:pic>
        <p:nvPicPr>
          <p:cNvPr id="1026" name="Picture 2" descr="C:\Program Files (x86)\Microsoft Office\MEDIA\CAGCAT10\j019581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4365104"/>
            <a:ext cx="2915816" cy="2485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662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1287016"/>
          </a:xfrm>
        </p:spPr>
        <p:txBody>
          <a:bodyPr>
            <a:normAutofit fontScale="90000"/>
          </a:bodyPr>
          <a:lstStyle/>
          <a:p>
            <a:r>
              <a:rPr lang="pt-BR" b="1" dirty="0"/>
              <a:t>O significado dos elementos </a:t>
            </a:r>
            <a:br>
              <a:rPr lang="pt-BR" b="1" dirty="0"/>
            </a:br>
            <a:r>
              <a:rPr lang="pt-BR" b="1" dirty="0" err="1"/>
              <a:t>pré</a:t>
            </a:r>
            <a:r>
              <a:rPr lang="pt-BR" b="1" dirty="0"/>
              <a:t>-textuais</a:t>
            </a:r>
            <a:r>
              <a:rPr lang="pt-BR" dirty="0"/>
              <a:t> </a:t>
            </a:r>
          </a:p>
        </p:txBody>
      </p:sp>
      <p:sp>
        <p:nvSpPr>
          <p:cNvPr id="3" name="Espaço Reservado para Conteúdo 2"/>
          <p:cNvSpPr>
            <a:spLocks noGrp="1"/>
          </p:cNvSpPr>
          <p:nvPr>
            <p:ph idx="1"/>
          </p:nvPr>
        </p:nvSpPr>
        <p:spPr>
          <a:xfrm>
            <a:off x="457200" y="1412776"/>
            <a:ext cx="8229600" cy="5184576"/>
          </a:xfrm>
        </p:spPr>
        <p:txBody>
          <a:bodyPr>
            <a:normAutofit fontScale="85000" lnSpcReduction="20000"/>
          </a:bodyPr>
          <a:lstStyle/>
          <a:p>
            <a:pPr algn="just"/>
            <a:r>
              <a:rPr lang="pt-BR" b="1" dirty="0"/>
              <a:t>Folha de Rosto </a:t>
            </a:r>
            <a:r>
              <a:rPr lang="pt-BR" dirty="0"/>
              <a:t>Elemento </a:t>
            </a:r>
            <a:r>
              <a:rPr lang="pt-BR" b="1" dirty="0"/>
              <a:t>obrigatório</a:t>
            </a:r>
            <a:r>
              <a:rPr lang="pt-BR" dirty="0"/>
              <a:t>. É a folha que apresenta os elementos essenciais à</a:t>
            </a:r>
            <a:br>
              <a:rPr lang="pt-BR" dirty="0"/>
            </a:br>
            <a:r>
              <a:rPr lang="pt-BR" dirty="0"/>
              <a:t>identificação do trabalho. Deve constar de:</a:t>
            </a:r>
          </a:p>
          <a:p>
            <a:pPr marL="0" indent="0" algn="just">
              <a:buNone/>
            </a:pPr>
            <a:endParaRPr lang="pt-BR" dirty="0"/>
          </a:p>
          <a:p>
            <a:pPr marL="0" indent="0" algn="just">
              <a:buNone/>
            </a:pPr>
            <a:r>
              <a:rPr lang="pt-BR" dirty="0"/>
              <a:t>* NOME DO AUTOR: responsável intelectual do trabalho;</a:t>
            </a:r>
          </a:p>
          <a:p>
            <a:pPr marL="0" indent="0" algn="just">
              <a:buNone/>
            </a:pPr>
            <a:r>
              <a:rPr lang="pt-BR" dirty="0"/>
              <a:t>* TÍTULO E SUBTÍTULO, sendo o primeiro em caixa alta; centralizados;</a:t>
            </a:r>
          </a:p>
          <a:p>
            <a:pPr marL="0" indent="0" algn="just">
              <a:buNone/>
            </a:pPr>
            <a:r>
              <a:rPr lang="pt-BR" dirty="0"/>
              <a:t>* NATUREZA (tese, dissertação e outros) e objetivo (aprovação em disciplina, grau pretendido e outros); nome da instituição a que é submetido; área de concentração - justificado à direita;</a:t>
            </a:r>
          </a:p>
          <a:p>
            <a:pPr marL="0" indent="0" algn="just">
              <a:buNone/>
            </a:pPr>
            <a:r>
              <a:rPr lang="pt-BR" dirty="0"/>
              <a:t>* NOME DO ORIENTADOR, justificado à direita;</a:t>
            </a:r>
          </a:p>
          <a:p>
            <a:pPr marL="0" indent="0" algn="just">
              <a:buNone/>
            </a:pPr>
            <a:r>
              <a:rPr lang="pt-BR" dirty="0"/>
              <a:t>* LOCAL e ANO.</a:t>
            </a:r>
            <a:endParaRPr lang="pt-BR" b="1" dirty="0"/>
          </a:p>
        </p:txBody>
      </p:sp>
      <p:sp>
        <p:nvSpPr>
          <p:cNvPr id="4" name="Espaço Reservado para Rodapé 3">
            <a:extLst>
              <a:ext uri="{FF2B5EF4-FFF2-40B4-BE49-F238E27FC236}">
                <a16:creationId xmlns:a16="http://schemas.microsoft.com/office/drawing/2014/main" id="{B211B741-8693-067B-C354-E47073EA2F01}"/>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2DF438DC-E450-1152-930F-D3A3BB2FDFB7}"/>
              </a:ext>
            </a:extLst>
          </p:cNvPr>
          <p:cNvSpPr>
            <a:spLocks noGrp="1"/>
          </p:cNvSpPr>
          <p:nvPr>
            <p:ph type="sldNum" sz="quarter" idx="12"/>
          </p:nvPr>
        </p:nvSpPr>
        <p:spPr/>
        <p:txBody>
          <a:bodyPr/>
          <a:lstStyle/>
          <a:p>
            <a:fld id="{98DAD52C-8FAD-4C56-913A-D369E501256B}" type="slidenum">
              <a:rPr lang="pt-BR" smtClean="0"/>
              <a:t>10</a:t>
            </a:fld>
            <a:endParaRPr lang="pt-BR"/>
          </a:p>
        </p:txBody>
      </p:sp>
    </p:spTree>
    <p:extLst>
      <p:ext uri="{BB962C8B-B14F-4D97-AF65-F5344CB8AC3E}">
        <p14:creationId xmlns:p14="http://schemas.microsoft.com/office/powerpoint/2010/main" val="1363482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055AA0A-54EA-E2EF-AF59-4D8FCB424949}"/>
              </a:ext>
            </a:extLst>
          </p:cNvPr>
          <p:cNvPicPr>
            <a:picLocks noChangeAspect="1"/>
          </p:cNvPicPr>
          <p:nvPr/>
        </p:nvPicPr>
        <p:blipFill>
          <a:blip r:embed="rId2"/>
          <a:stretch>
            <a:fillRect/>
          </a:stretch>
        </p:blipFill>
        <p:spPr>
          <a:xfrm>
            <a:off x="1619672" y="260648"/>
            <a:ext cx="5616624" cy="6309320"/>
          </a:xfrm>
          <a:prstGeom prst="rect">
            <a:avLst/>
          </a:prstGeom>
          <a:ln w="228600" cap="sq" cmpd="thickThin">
            <a:solidFill>
              <a:srgbClr val="000000"/>
            </a:solidFill>
            <a:prstDash val="solid"/>
            <a:miter lim="800000"/>
          </a:ln>
          <a:effectLst>
            <a:innerShdw blurRad="76200">
              <a:srgbClr val="000000"/>
            </a:innerShdw>
          </a:effectLst>
        </p:spPr>
      </p:pic>
      <p:sp>
        <p:nvSpPr>
          <p:cNvPr id="4" name="Espaço Reservado para Rodapé 3">
            <a:extLst>
              <a:ext uri="{FF2B5EF4-FFF2-40B4-BE49-F238E27FC236}">
                <a16:creationId xmlns:a16="http://schemas.microsoft.com/office/drawing/2014/main" id="{242DC33F-F3E9-BD60-9126-0266741B8589}"/>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D86C2191-6F80-001D-FE7A-143531D8290E}"/>
              </a:ext>
            </a:extLst>
          </p:cNvPr>
          <p:cNvSpPr>
            <a:spLocks noGrp="1"/>
          </p:cNvSpPr>
          <p:nvPr>
            <p:ph type="sldNum" sz="quarter" idx="12"/>
          </p:nvPr>
        </p:nvSpPr>
        <p:spPr/>
        <p:txBody>
          <a:bodyPr/>
          <a:lstStyle/>
          <a:p>
            <a:fld id="{98DAD52C-8FAD-4C56-913A-D369E501256B}" type="slidenum">
              <a:rPr lang="pt-BR" smtClean="0"/>
              <a:t>11</a:t>
            </a:fld>
            <a:endParaRPr lang="pt-BR"/>
          </a:p>
        </p:txBody>
      </p:sp>
    </p:spTree>
    <p:extLst>
      <p:ext uri="{BB962C8B-B14F-4D97-AF65-F5344CB8AC3E}">
        <p14:creationId xmlns:p14="http://schemas.microsoft.com/office/powerpoint/2010/main" val="1609864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1287016"/>
          </a:xfrm>
        </p:spPr>
        <p:txBody>
          <a:bodyPr>
            <a:normAutofit fontScale="90000"/>
          </a:bodyPr>
          <a:lstStyle/>
          <a:p>
            <a:r>
              <a:rPr lang="pt-BR" b="1" dirty="0"/>
              <a:t>O significado dos elementos </a:t>
            </a:r>
            <a:br>
              <a:rPr lang="pt-BR" b="1" dirty="0"/>
            </a:br>
            <a:r>
              <a:rPr lang="pt-BR" b="1" dirty="0" err="1"/>
              <a:t>pré</a:t>
            </a:r>
            <a:r>
              <a:rPr lang="pt-BR" b="1" dirty="0"/>
              <a:t>-textuais</a:t>
            </a:r>
            <a:r>
              <a:rPr lang="pt-BR" dirty="0"/>
              <a:t> </a:t>
            </a:r>
          </a:p>
        </p:txBody>
      </p:sp>
      <p:sp>
        <p:nvSpPr>
          <p:cNvPr id="3" name="Espaço Reservado para Conteúdo 2"/>
          <p:cNvSpPr>
            <a:spLocks noGrp="1"/>
          </p:cNvSpPr>
          <p:nvPr>
            <p:ph idx="1"/>
          </p:nvPr>
        </p:nvSpPr>
        <p:spPr>
          <a:xfrm>
            <a:off x="457200" y="1412776"/>
            <a:ext cx="8229600" cy="5184576"/>
          </a:xfrm>
        </p:spPr>
        <p:txBody>
          <a:bodyPr>
            <a:normAutofit/>
          </a:bodyPr>
          <a:lstStyle/>
          <a:p>
            <a:pPr algn="just"/>
            <a:r>
              <a:rPr lang="pt-BR" b="1" dirty="0"/>
              <a:t>Folha de aprovação </a:t>
            </a:r>
            <a:r>
              <a:rPr lang="pt-BR" dirty="0"/>
              <a:t>Elemento que contém autor, título por extenso e subtítulo, se houver local e data de aprovação, nome, assinatura e instituição dos membros componentes da avaliação.</a:t>
            </a:r>
          </a:p>
          <a:p>
            <a:pPr algn="just"/>
            <a:endParaRPr lang="pt-BR" b="1" dirty="0"/>
          </a:p>
          <a:p>
            <a:pPr marL="0" indent="0" algn="just">
              <a:buNone/>
            </a:pPr>
            <a:r>
              <a:rPr lang="pt-BR" b="1" dirty="0"/>
              <a:t>NOTA: Este item é indispensável para monografia, dissertações e teses; mas, de acordo com a característica e destinação do trabalho, pode admitir-se sua supressão.</a:t>
            </a:r>
            <a:r>
              <a:rPr lang="pt-BR" dirty="0"/>
              <a:t>  </a:t>
            </a:r>
          </a:p>
        </p:txBody>
      </p:sp>
      <p:sp>
        <p:nvSpPr>
          <p:cNvPr id="4" name="Espaço Reservado para Rodapé 3">
            <a:extLst>
              <a:ext uri="{FF2B5EF4-FFF2-40B4-BE49-F238E27FC236}">
                <a16:creationId xmlns:a16="http://schemas.microsoft.com/office/drawing/2014/main" id="{B5B04F35-7D35-E7F5-C102-BBC81DBD9A98}"/>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4377DAEA-ACAD-F86B-D5B1-8F58A307C514}"/>
              </a:ext>
            </a:extLst>
          </p:cNvPr>
          <p:cNvSpPr>
            <a:spLocks noGrp="1"/>
          </p:cNvSpPr>
          <p:nvPr>
            <p:ph type="sldNum" sz="quarter" idx="12"/>
          </p:nvPr>
        </p:nvSpPr>
        <p:spPr/>
        <p:txBody>
          <a:bodyPr/>
          <a:lstStyle/>
          <a:p>
            <a:fld id="{98DAD52C-8FAD-4C56-913A-D369E501256B}" type="slidenum">
              <a:rPr lang="pt-BR" smtClean="0"/>
              <a:t>12</a:t>
            </a:fld>
            <a:endParaRPr lang="pt-BR"/>
          </a:p>
        </p:txBody>
      </p:sp>
    </p:spTree>
    <p:extLst>
      <p:ext uri="{BB962C8B-B14F-4D97-AF65-F5344CB8AC3E}">
        <p14:creationId xmlns:p14="http://schemas.microsoft.com/office/powerpoint/2010/main" val="624175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14631B6E-BE7A-AD11-99B2-CA176D81C704}"/>
              </a:ext>
            </a:extLst>
          </p:cNvPr>
          <p:cNvPicPr>
            <a:picLocks noChangeAspect="1"/>
          </p:cNvPicPr>
          <p:nvPr/>
        </p:nvPicPr>
        <p:blipFill>
          <a:blip r:embed="rId2"/>
          <a:stretch>
            <a:fillRect/>
          </a:stretch>
        </p:blipFill>
        <p:spPr>
          <a:xfrm>
            <a:off x="1547664" y="260648"/>
            <a:ext cx="5832648" cy="6336704"/>
          </a:xfrm>
          <a:prstGeom prst="rect">
            <a:avLst/>
          </a:prstGeom>
          <a:ln w="88900" cap="sq" cmpd="thickThin">
            <a:solidFill>
              <a:srgbClr val="000000"/>
            </a:solidFill>
            <a:prstDash val="solid"/>
            <a:miter lim="800000"/>
          </a:ln>
          <a:effectLst>
            <a:innerShdw blurRad="76200">
              <a:srgbClr val="000000"/>
            </a:innerShdw>
          </a:effectLst>
        </p:spPr>
      </p:pic>
      <p:sp>
        <p:nvSpPr>
          <p:cNvPr id="5" name="Espaço Reservado para Rodapé 4">
            <a:extLst>
              <a:ext uri="{FF2B5EF4-FFF2-40B4-BE49-F238E27FC236}">
                <a16:creationId xmlns:a16="http://schemas.microsoft.com/office/drawing/2014/main" id="{87419DF0-20FB-5836-1B35-C8D624120E06}"/>
              </a:ext>
            </a:extLst>
          </p:cNvPr>
          <p:cNvSpPr>
            <a:spLocks noGrp="1"/>
          </p:cNvSpPr>
          <p:nvPr>
            <p:ph type="ftr" sz="quarter" idx="11"/>
          </p:nvPr>
        </p:nvSpPr>
        <p:spPr/>
        <p:txBody>
          <a:bodyPr/>
          <a:lstStyle/>
          <a:p>
            <a:r>
              <a:rPr lang="pt-BR"/>
              <a:t>PROF: FLÁVIO LUIS MPEVE MENDES</a:t>
            </a:r>
          </a:p>
        </p:txBody>
      </p:sp>
      <p:sp>
        <p:nvSpPr>
          <p:cNvPr id="6" name="Espaço Reservado para Número de Slide 5">
            <a:extLst>
              <a:ext uri="{FF2B5EF4-FFF2-40B4-BE49-F238E27FC236}">
                <a16:creationId xmlns:a16="http://schemas.microsoft.com/office/drawing/2014/main" id="{61E8451F-EB88-BACA-1F32-5EA7C137218F}"/>
              </a:ext>
            </a:extLst>
          </p:cNvPr>
          <p:cNvSpPr>
            <a:spLocks noGrp="1"/>
          </p:cNvSpPr>
          <p:nvPr>
            <p:ph type="sldNum" sz="quarter" idx="12"/>
          </p:nvPr>
        </p:nvSpPr>
        <p:spPr/>
        <p:txBody>
          <a:bodyPr/>
          <a:lstStyle/>
          <a:p>
            <a:fld id="{98DAD52C-8FAD-4C56-913A-D369E501256B}" type="slidenum">
              <a:rPr lang="pt-BR" smtClean="0"/>
              <a:t>13</a:t>
            </a:fld>
            <a:endParaRPr lang="pt-BR"/>
          </a:p>
        </p:txBody>
      </p:sp>
    </p:spTree>
    <p:extLst>
      <p:ext uri="{BB962C8B-B14F-4D97-AF65-F5344CB8AC3E}">
        <p14:creationId xmlns:p14="http://schemas.microsoft.com/office/powerpoint/2010/main" val="252854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E2A2C6F0-4EE5-90CF-0064-E4A52BBD43C0}"/>
              </a:ext>
            </a:extLst>
          </p:cNvPr>
          <p:cNvPicPr>
            <a:picLocks noChangeAspect="1"/>
          </p:cNvPicPr>
          <p:nvPr/>
        </p:nvPicPr>
        <p:blipFill>
          <a:blip r:embed="rId2"/>
          <a:stretch>
            <a:fillRect/>
          </a:stretch>
        </p:blipFill>
        <p:spPr>
          <a:xfrm>
            <a:off x="1763688" y="260648"/>
            <a:ext cx="5544616" cy="6336704"/>
          </a:xfrm>
          <a:prstGeom prst="rect">
            <a:avLst/>
          </a:prstGeom>
          <a:ln w="228600" cap="sq" cmpd="thickThin">
            <a:solidFill>
              <a:srgbClr val="000000"/>
            </a:solidFill>
            <a:prstDash val="solid"/>
            <a:miter lim="800000"/>
          </a:ln>
          <a:effectLst>
            <a:innerShdw blurRad="76200">
              <a:srgbClr val="000000"/>
            </a:innerShdw>
          </a:effectLst>
        </p:spPr>
      </p:pic>
      <p:sp>
        <p:nvSpPr>
          <p:cNvPr id="5" name="Espaço Reservado para Rodapé 4">
            <a:extLst>
              <a:ext uri="{FF2B5EF4-FFF2-40B4-BE49-F238E27FC236}">
                <a16:creationId xmlns:a16="http://schemas.microsoft.com/office/drawing/2014/main" id="{595389E1-D68F-9069-74D6-F484658A2AD8}"/>
              </a:ext>
            </a:extLst>
          </p:cNvPr>
          <p:cNvSpPr>
            <a:spLocks noGrp="1"/>
          </p:cNvSpPr>
          <p:nvPr>
            <p:ph type="ftr" sz="quarter" idx="11"/>
          </p:nvPr>
        </p:nvSpPr>
        <p:spPr/>
        <p:txBody>
          <a:bodyPr/>
          <a:lstStyle/>
          <a:p>
            <a:r>
              <a:rPr lang="pt-BR"/>
              <a:t>PROF: FLÁVIO LUIS MPEVE MENDES</a:t>
            </a:r>
          </a:p>
        </p:txBody>
      </p:sp>
      <p:sp>
        <p:nvSpPr>
          <p:cNvPr id="6" name="Espaço Reservado para Número de Slide 5">
            <a:extLst>
              <a:ext uri="{FF2B5EF4-FFF2-40B4-BE49-F238E27FC236}">
                <a16:creationId xmlns:a16="http://schemas.microsoft.com/office/drawing/2014/main" id="{0B0A2433-B868-3619-D8E6-1C516C315E19}"/>
              </a:ext>
            </a:extLst>
          </p:cNvPr>
          <p:cNvSpPr>
            <a:spLocks noGrp="1"/>
          </p:cNvSpPr>
          <p:nvPr>
            <p:ph type="sldNum" sz="quarter" idx="12"/>
          </p:nvPr>
        </p:nvSpPr>
        <p:spPr/>
        <p:txBody>
          <a:bodyPr/>
          <a:lstStyle/>
          <a:p>
            <a:fld id="{98DAD52C-8FAD-4C56-913A-D369E501256B}" type="slidenum">
              <a:rPr lang="pt-BR" smtClean="0"/>
              <a:t>14</a:t>
            </a:fld>
            <a:endParaRPr lang="pt-BR"/>
          </a:p>
        </p:txBody>
      </p:sp>
    </p:spTree>
    <p:extLst>
      <p:ext uri="{BB962C8B-B14F-4D97-AF65-F5344CB8AC3E}">
        <p14:creationId xmlns:p14="http://schemas.microsoft.com/office/powerpoint/2010/main" val="3898048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2664C8E-8653-2C4C-72D8-91813016D222}"/>
              </a:ext>
            </a:extLst>
          </p:cNvPr>
          <p:cNvPicPr>
            <a:picLocks noChangeAspect="1"/>
          </p:cNvPicPr>
          <p:nvPr/>
        </p:nvPicPr>
        <p:blipFill>
          <a:blip r:embed="rId2"/>
          <a:stretch>
            <a:fillRect/>
          </a:stretch>
        </p:blipFill>
        <p:spPr>
          <a:xfrm>
            <a:off x="2025597" y="332656"/>
            <a:ext cx="5092806" cy="6215000"/>
          </a:xfrm>
          <a:prstGeom prst="rect">
            <a:avLst/>
          </a:prstGeom>
          <a:ln w="228600" cap="sq" cmpd="thickThin">
            <a:solidFill>
              <a:srgbClr val="000000"/>
            </a:solidFill>
            <a:prstDash val="solid"/>
            <a:miter lim="800000"/>
          </a:ln>
          <a:effectLst>
            <a:innerShdw blurRad="76200">
              <a:srgbClr val="000000"/>
            </a:innerShdw>
          </a:effectLst>
        </p:spPr>
      </p:pic>
      <p:sp>
        <p:nvSpPr>
          <p:cNvPr id="5" name="Espaço Reservado para Rodapé 4">
            <a:extLst>
              <a:ext uri="{FF2B5EF4-FFF2-40B4-BE49-F238E27FC236}">
                <a16:creationId xmlns:a16="http://schemas.microsoft.com/office/drawing/2014/main" id="{58D13F28-343D-2715-C01D-447988B64F87}"/>
              </a:ext>
            </a:extLst>
          </p:cNvPr>
          <p:cNvSpPr>
            <a:spLocks noGrp="1"/>
          </p:cNvSpPr>
          <p:nvPr>
            <p:ph type="ftr" sz="quarter" idx="11"/>
          </p:nvPr>
        </p:nvSpPr>
        <p:spPr/>
        <p:txBody>
          <a:bodyPr/>
          <a:lstStyle/>
          <a:p>
            <a:r>
              <a:rPr lang="pt-BR"/>
              <a:t>PROF: FLÁVIO LUIS MPEVE MENDES</a:t>
            </a:r>
          </a:p>
        </p:txBody>
      </p:sp>
      <p:sp>
        <p:nvSpPr>
          <p:cNvPr id="6" name="Espaço Reservado para Número de Slide 5">
            <a:extLst>
              <a:ext uri="{FF2B5EF4-FFF2-40B4-BE49-F238E27FC236}">
                <a16:creationId xmlns:a16="http://schemas.microsoft.com/office/drawing/2014/main" id="{C2F5282D-5C20-3B1F-D1CF-6AD20168A705}"/>
              </a:ext>
            </a:extLst>
          </p:cNvPr>
          <p:cNvSpPr>
            <a:spLocks noGrp="1"/>
          </p:cNvSpPr>
          <p:nvPr>
            <p:ph type="sldNum" sz="quarter" idx="12"/>
          </p:nvPr>
        </p:nvSpPr>
        <p:spPr/>
        <p:txBody>
          <a:bodyPr/>
          <a:lstStyle/>
          <a:p>
            <a:fld id="{98DAD52C-8FAD-4C56-913A-D369E501256B}" type="slidenum">
              <a:rPr lang="pt-BR" smtClean="0"/>
              <a:t>15</a:t>
            </a:fld>
            <a:endParaRPr lang="pt-BR"/>
          </a:p>
        </p:txBody>
      </p:sp>
    </p:spTree>
    <p:extLst>
      <p:ext uri="{BB962C8B-B14F-4D97-AF65-F5344CB8AC3E}">
        <p14:creationId xmlns:p14="http://schemas.microsoft.com/office/powerpoint/2010/main" val="999608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1287016"/>
          </a:xfrm>
        </p:spPr>
        <p:txBody>
          <a:bodyPr>
            <a:normAutofit fontScale="90000"/>
          </a:bodyPr>
          <a:lstStyle/>
          <a:p>
            <a:r>
              <a:rPr lang="pt-BR" b="1" dirty="0"/>
              <a:t>O significado dos elementos </a:t>
            </a:r>
            <a:br>
              <a:rPr lang="pt-BR" b="1" dirty="0"/>
            </a:br>
            <a:r>
              <a:rPr lang="pt-BR" b="1" dirty="0" err="1"/>
              <a:t>pré</a:t>
            </a:r>
            <a:r>
              <a:rPr lang="pt-BR" b="1" dirty="0"/>
              <a:t>-textuais</a:t>
            </a:r>
            <a:r>
              <a:rPr lang="pt-BR" dirty="0"/>
              <a:t> </a:t>
            </a:r>
          </a:p>
        </p:txBody>
      </p:sp>
      <p:sp>
        <p:nvSpPr>
          <p:cNvPr id="3" name="Espaço Reservado para Conteúdo 2"/>
          <p:cNvSpPr>
            <a:spLocks noGrp="1"/>
          </p:cNvSpPr>
          <p:nvPr>
            <p:ph idx="1"/>
          </p:nvPr>
        </p:nvSpPr>
        <p:spPr>
          <a:xfrm>
            <a:off x="179512" y="1628800"/>
            <a:ext cx="8507288" cy="5184576"/>
          </a:xfrm>
        </p:spPr>
        <p:txBody>
          <a:bodyPr>
            <a:normAutofit fontScale="70000" lnSpcReduction="20000"/>
          </a:bodyPr>
          <a:lstStyle/>
          <a:p>
            <a:pPr marL="0" indent="0" algn="just">
              <a:buFont typeface="Arial" panose="020B0604020202020204" pitchFamily="34" charset="0"/>
              <a:buNone/>
            </a:pPr>
            <a:r>
              <a:rPr lang="pt-BR" b="1" dirty="0"/>
              <a:t>Dedicatória</a:t>
            </a:r>
            <a:br>
              <a:rPr lang="pt-BR" b="1" dirty="0"/>
            </a:br>
            <a:r>
              <a:rPr lang="pt-BR" dirty="0"/>
              <a:t>Página </a:t>
            </a:r>
            <a:r>
              <a:rPr lang="pt-BR" b="1" dirty="0"/>
              <a:t>obrigatório</a:t>
            </a:r>
            <a:r>
              <a:rPr lang="pt-BR" dirty="0"/>
              <a:t>, onde o autor presta homenagem ou dedica seu trabalho. A dedicatória deve figurar à direita, na parte inferior da folha, ou no centro da pagina ou até mesmo no principio da pagina.</a:t>
            </a:r>
          </a:p>
          <a:p>
            <a:pPr marL="0" indent="0" algn="just">
              <a:buNone/>
            </a:pPr>
            <a:endParaRPr lang="pt-BR" dirty="0"/>
          </a:p>
          <a:p>
            <a:pPr marL="0" indent="0" algn="just">
              <a:buNone/>
            </a:pPr>
            <a:r>
              <a:rPr lang="pt-BR" b="1" dirty="0"/>
              <a:t>Agradecimentos</a:t>
            </a:r>
            <a:br>
              <a:rPr lang="pt-BR" b="1" dirty="0"/>
            </a:br>
            <a:r>
              <a:rPr lang="pt-BR" dirty="0"/>
              <a:t>Página </a:t>
            </a:r>
            <a:r>
              <a:rPr lang="pt-BR" b="1" dirty="0"/>
              <a:t>obrigatório</a:t>
            </a:r>
            <a:r>
              <a:rPr lang="pt-BR" dirty="0"/>
              <a:t>, onde são registrados agradecimentos às pessoas como amigos, família, vizinhos e/ou a instituições que colaboraram com o autor.</a:t>
            </a:r>
          </a:p>
          <a:p>
            <a:pPr marL="0" indent="0" algn="just">
              <a:buNone/>
            </a:pPr>
            <a:endParaRPr lang="pt-BR" dirty="0"/>
          </a:p>
          <a:p>
            <a:pPr marL="0" indent="0" algn="just">
              <a:buNone/>
            </a:pPr>
            <a:r>
              <a:rPr lang="pt-BR" b="1" dirty="0"/>
              <a:t>Epígrafe</a:t>
            </a:r>
            <a:br>
              <a:rPr lang="pt-BR" b="1" dirty="0"/>
            </a:br>
            <a:r>
              <a:rPr lang="pt-BR" dirty="0"/>
              <a:t>Página </a:t>
            </a:r>
            <a:r>
              <a:rPr lang="pt-BR" b="1" dirty="0"/>
              <a:t>obrigatório</a:t>
            </a:r>
            <a:r>
              <a:rPr lang="pt-BR" dirty="0"/>
              <a:t>, onde o autor inclui uma citação, seguida de indicação de autoria, relacionada com a matéria tratada no corpo do trabalho. A citação deve figurar à direita, na parte inferior da folha.  </a:t>
            </a:r>
          </a:p>
        </p:txBody>
      </p:sp>
      <p:sp>
        <p:nvSpPr>
          <p:cNvPr id="4" name="Espaço Reservado para Rodapé 3">
            <a:extLst>
              <a:ext uri="{FF2B5EF4-FFF2-40B4-BE49-F238E27FC236}">
                <a16:creationId xmlns:a16="http://schemas.microsoft.com/office/drawing/2014/main" id="{BD294F86-3F3E-1757-F79B-4E1E0D2DBAF1}"/>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FDE544B4-FF52-5BF6-91A0-B3D1C2A8DD21}"/>
              </a:ext>
            </a:extLst>
          </p:cNvPr>
          <p:cNvSpPr>
            <a:spLocks noGrp="1"/>
          </p:cNvSpPr>
          <p:nvPr>
            <p:ph type="sldNum" sz="quarter" idx="12"/>
          </p:nvPr>
        </p:nvSpPr>
        <p:spPr/>
        <p:txBody>
          <a:bodyPr/>
          <a:lstStyle/>
          <a:p>
            <a:fld id="{98DAD52C-8FAD-4C56-913A-D369E501256B}" type="slidenum">
              <a:rPr lang="pt-BR" smtClean="0"/>
              <a:t>16</a:t>
            </a:fld>
            <a:endParaRPr lang="pt-BR"/>
          </a:p>
        </p:txBody>
      </p:sp>
    </p:spTree>
    <p:extLst>
      <p:ext uri="{BB962C8B-B14F-4D97-AF65-F5344CB8AC3E}">
        <p14:creationId xmlns:p14="http://schemas.microsoft.com/office/powerpoint/2010/main" val="1547544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D444BF-F20B-76FE-A45A-AC5773C97B23}"/>
              </a:ext>
            </a:extLst>
          </p:cNvPr>
          <p:cNvSpPr>
            <a:spLocks noGrp="1"/>
          </p:cNvSpPr>
          <p:nvPr>
            <p:ph type="title"/>
          </p:nvPr>
        </p:nvSpPr>
        <p:spPr/>
        <p:txBody>
          <a:bodyPr>
            <a:normAutofit/>
          </a:bodyPr>
          <a:lstStyle/>
          <a:p>
            <a:r>
              <a:rPr lang="pt-PT" sz="2800" b="1" dirty="0">
                <a:latin typeface="Times New Roman" panose="02020603050405020304" pitchFamily="18" charset="0"/>
                <a:cs typeface="Times New Roman" panose="02020603050405020304" pitchFamily="18" charset="0"/>
              </a:rPr>
              <a:t>Dedicatória</a:t>
            </a:r>
            <a:endParaRPr lang="pt-BR" sz="2800" b="1" dirty="0">
              <a:latin typeface="Times New Roman" panose="02020603050405020304" pitchFamily="18" charset="0"/>
              <a:cs typeface="Times New Roman" panose="02020603050405020304" pitchFamily="18" charset="0"/>
            </a:endParaRPr>
          </a:p>
        </p:txBody>
      </p:sp>
      <p:sp>
        <p:nvSpPr>
          <p:cNvPr id="3" name="Espaço Reservado para Conteúdo 2">
            <a:extLst>
              <a:ext uri="{FF2B5EF4-FFF2-40B4-BE49-F238E27FC236}">
                <a16:creationId xmlns:a16="http://schemas.microsoft.com/office/drawing/2014/main" id="{E763477F-C617-66C1-43F7-C13E367B6E58}"/>
              </a:ext>
            </a:extLst>
          </p:cNvPr>
          <p:cNvSpPr txBox="1">
            <a:spLocks/>
          </p:cNvSpPr>
          <p:nvPr/>
        </p:nvSpPr>
        <p:spPr>
          <a:xfrm>
            <a:off x="179512" y="1628800"/>
            <a:ext cx="8507288" cy="5184576"/>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630238" algn="just">
              <a:buFont typeface="Arial" panose="020B0604020202020204" pitchFamily="34" charset="0"/>
              <a:buNone/>
            </a:pPr>
            <a:r>
              <a:rPr lang="pt-BR" sz="1800" dirty="0">
                <a:effectLst/>
                <a:latin typeface="Times New Roman" panose="02020603050405020304" pitchFamily="18" charset="0"/>
                <a:ea typeface="Calibri" panose="020F0502020204030204" pitchFamily="34" charset="0"/>
              </a:rPr>
              <a:t>Em especial, dedico este trabalho ao eterno pai celestial “Deus” que iluminou o meu caminho durante esta jornada.</a:t>
            </a:r>
            <a:endParaRPr lang="pt-BR" dirty="0"/>
          </a:p>
        </p:txBody>
      </p:sp>
      <p:sp>
        <p:nvSpPr>
          <p:cNvPr id="4" name="Espaço Reservado para Rodapé 3">
            <a:extLst>
              <a:ext uri="{FF2B5EF4-FFF2-40B4-BE49-F238E27FC236}">
                <a16:creationId xmlns:a16="http://schemas.microsoft.com/office/drawing/2014/main" id="{0F9F056A-41B2-BBB5-8A90-D48CE531626C}"/>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7D6DD611-1C96-8098-B41A-482340A4AAE1}"/>
              </a:ext>
            </a:extLst>
          </p:cNvPr>
          <p:cNvSpPr>
            <a:spLocks noGrp="1"/>
          </p:cNvSpPr>
          <p:nvPr>
            <p:ph type="sldNum" sz="quarter" idx="12"/>
          </p:nvPr>
        </p:nvSpPr>
        <p:spPr/>
        <p:txBody>
          <a:bodyPr/>
          <a:lstStyle/>
          <a:p>
            <a:fld id="{98DAD52C-8FAD-4C56-913A-D369E501256B}" type="slidenum">
              <a:rPr lang="pt-BR" smtClean="0"/>
              <a:t>17</a:t>
            </a:fld>
            <a:endParaRPr lang="pt-BR"/>
          </a:p>
        </p:txBody>
      </p:sp>
    </p:spTree>
    <p:extLst>
      <p:ext uri="{BB962C8B-B14F-4D97-AF65-F5344CB8AC3E}">
        <p14:creationId xmlns:p14="http://schemas.microsoft.com/office/powerpoint/2010/main" val="3160881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D444BF-F20B-76FE-A45A-AC5773C97B23}"/>
              </a:ext>
            </a:extLst>
          </p:cNvPr>
          <p:cNvSpPr>
            <a:spLocks noGrp="1"/>
          </p:cNvSpPr>
          <p:nvPr>
            <p:ph type="title"/>
          </p:nvPr>
        </p:nvSpPr>
        <p:spPr/>
        <p:txBody>
          <a:bodyPr>
            <a:normAutofit/>
          </a:bodyPr>
          <a:lstStyle/>
          <a:p>
            <a:r>
              <a:rPr lang="pt-PT" sz="2800" b="1" dirty="0">
                <a:latin typeface="Times New Roman" panose="02020603050405020304" pitchFamily="18" charset="0"/>
                <a:cs typeface="Times New Roman" panose="02020603050405020304" pitchFamily="18" charset="0"/>
              </a:rPr>
              <a:t>Agradecimentos</a:t>
            </a:r>
            <a:endParaRPr lang="pt-BR" sz="2800" b="1" dirty="0">
              <a:latin typeface="Times New Roman" panose="02020603050405020304" pitchFamily="18" charset="0"/>
              <a:cs typeface="Times New Roman" panose="02020603050405020304" pitchFamily="18" charset="0"/>
            </a:endParaRPr>
          </a:p>
        </p:txBody>
      </p:sp>
      <p:sp>
        <p:nvSpPr>
          <p:cNvPr id="3" name="Espaço Reservado para Conteúdo 2">
            <a:extLst>
              <a:ext uri="{FF2B5EF4-FFF2-40B4-BE49-F238E27FC236}">
                <a16:creationId xmlns:a16="http://schemas.microsoft.com/office/drawing/2014/main" id="{E763477F-C617-66C1-43F7-C13E367B6E58}"/>
              </a:ext>
            </a:extLst>
          </p:cNvPr>
          <p:cNvSpPr txBox="1">
            <a:spLocks/>
          </p:cNvSpPr>
          <p:nvPr/>
        </p:nvSpPr>
        <p:spPr>
          <a:xfrm>
            <a:off x="179512" y="1268760"/>
            <a:ext cx="8507288" cy="5544616"/>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50000"/>
              </a:lnSpc>
              <a:spcBef>
                <a:spcPts val="1200"/>
              </a:spcBef>
              <a:spcAft>
                <a:spcPts val="1000"/>
              </a:spcAft>
              <a:buNone/>
            </a:pP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Agradecemos em primeiro lugar a Deus que iluminou o meu caminho durante esta jornada. Por ter me dado o galardão da vida, por me guiar e proteger, após tantos obstáculos que enfrentei ao longo desta caminhada, com força de vontade e acima de tudo a dedicação, finalmente consegui realizar este feito.</a:t>
            </a:r>
          </a:p>
          <a:p>
            <a:pPr marL="0" indent="0" algn="just">
              <a:lnSpc>
                <a:spcPct val="150000"/>
              </a:lnSpc>
              <a:spcBef>
                <a:spcPts val="1200"/>
              </a:spcBef>
              <a:spcAft>
                <a:spcPts val="1000"/>
              </a:spcAft>
              <a:buNone/>
            </a:pPr>
            <a:r>
              <a:rPr lang="pt-BR" sz="1800" dirty="0">
                <a:latin typeface="Times New Roman" panose="02020603050405020304" pitchFamily="18" charset="0"/>
                <a:ea typeface="Calibri" panose="020F0502020204030204" pitchFamily="34" charset="0"/>
                <a:cs typeface="Times New Roman" panose="02020603050405020304" pitchFamily="18" charset="0"/>
              </a:rPr>
              <a:t>Agradeço profundamente a minha família por tudo, por estar comigo desde o inicio desta trajetória e pelo apoio incondicional.</a:t>
            </a:r>
          </a:p>
          <a:p>
            <a:pPr marL="0" indent="0" algn="just">
              <a:lnSpc>
                <a:spcPct val="150000"/>
              </a:lnSpc>
              <a:spcBef>
                <a:spcPts val="1200"/>
              </a:spcBef>
              <a:spcAft>
                <a:spcPts val="1000"/>
              </a:spcAft>
              <a:buNone/>
            </a:pP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A Direção do Instituto Médio Politécnico Novos Horizontes, em especial, a todos meus professores pelo o ensino magnifico, muito obrigado por me ajudarem a concretizar o meu sonhos.</a:t>
            </a:r>
          </a:p>
          <a:p>
            <a:pPr marL="0" indent="0" algn="just">
              <a:lnSpc>
                <a:spcPct val="150000"/>
              </a:lnSpc>
              <a:spcBef>
                <a:spcPts val="1200"/>
              </a:spcBef>
              <a:spcAft>
                <a:spcPts val="1000"/>
              </a:spcAft>
              <a:buNone/>
            </a:pP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Ao meu tutor Professor Flávio Mendes, pelo auxílio dado na elaboração do presente trabalho. Aos meus queridos familiares, colegas e amigos pela ajuda de forma </a:t>
            </a:r>
            <a:r>
              <a:rPr lang="pt-BR" sz="1800" dirty="0" err="1">
                <a:effectLst/>
                <a:latin typeface="Times New Roman" panose="02020603050405020304" pitchFamily="18" charset="0"/>
                <a:ea typeface="Calibri" panose="020F0502020204030204" pitchFamily="34" charset="0"/>
                <a:cs typeface="Times New Roman" panose="02020603050405020304" pitchFamily="18" charset="0"/>
              </a:rPr>
              <a:t>directa</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e </a:t>
            </a:r>
            <a:r>
              <a:rPr lang="pt-BR" sz="1800" dirty="0" err="1">
                <a:effectLst/>
                <a:latin typeface="Times New Roman" panose="02020603050405020304" pitchFamily="18" charset="0"/>
                <a:ea typeface="Calibri" panose="020F0502020204030204" pitchFamily="34" charset="0"/>
                <a:cs typeface="Times New Roman" panose="02020603050405020304" pitchFamily="18" charset="0"/>
              </a:rPr>
              <a:t>indirecta</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Aos meus amigos, </a:t>
            </a:r>
            <a:r>
              <a:rPr lang="pt-BR" sz="1800" dirty="0">
                <a:latin typeface="Times New Roman" panose="02020603050405020304" pitchFamily="18" charset="0"/>
                <a:ea typeface="Calibri" panose="020F0502020204030204" pitchFamily="34" charset="0"/>
                <a:cs typeface="Times New Roman" panose="02020603050405020304" pitchFamily="18" charset="0"/>
              </a:rPr>
              <a:t>colegas, a</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todos, o meu muito obrigado!</a:t>
            </a:r>
            <a:endParaRPr lang="pt-BR" dirty="0">
              <a:latin typeface="Times New Roman" panose="02020603050405020304" pitchFamily="18" charset="0"/>
              <a:cs typeface="Times New Roman" panose="02020603050405020304" pitchFamily="18" charset="0"/>
            </a:endParaRPr>
          </a:p>
        </p:txBody>
      </p:sp>
      <p:sp>
        <p:nvSpPr>
          <p:cNvPr id="4" name="Espaço Reservado para Rodapé 3">
            <a:extLst>
              <a:ext uri="{FF2B5EF4-FFF2-40B4-BE49-F238E27FC236}">
                <a16:creationId xmlns:a16="http://schemas.microsoft.com/office/drawing/2014/main" id="{DB54594D-22E0-0BCC-5F91-E50197A2C1D8}"/>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16791083-36B3-D98B-71C4-CAC1DD5AA276}"/>
              </a:ext>
            </a:extLst>
          </p:cNvPr>
          <p:cNvSpPr>
            <a:spLocks noGrp="1"/>
          </p:cNvSpPr>
          <p:nvPr>
            <p:ph type="sldNum" sz="quarter" idx="12"/>
          </p:nvPr>
        </p:nvSpPr>
        <p:spPr/>
        <p:txBody>
          <a:bodyPr/>
          <a:lstStyle/>
          <a:p>
            <a:fld id="{98DAD52C-8FAD-4C56-913A-D369E501256B}" type="slidenum">
              <a:rPr lang="pt-BR" smtClean="0"/>
              <a:t>18</a:t>
            </a:fld>
            <a:endParaRPr lang="pt-BR"/>
          </a:p>
        </p:txBody>
      </p:sp>
    </p:spTree>
    <p:extLst>
      <p:ext uri="{BB962C8B-B14F-4D97-AF65-F5344CB8AC3E}">
        <p14:creationId xmlns:p14="http://schemas.microsoft.com/office/powerpoint/2010/main" val="2740005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D444BF-F20B-76FE-A45A-AC5773C97B23}"/>
              </a:ext>
            </a:extLst>
          </p:cNvPr>
          <p:cNvSpPr>
            <a:spLocks noGrp="1"/>
          </p:cNvSpPr>
          <p:nvPr>
            <p:ph type="title"/>
          </p:nvPr>
        </p:nvSpPr>
        <p:spPr/>
        <p:txBody>
          <a:bodyPr>
            <a:normAutofit/>
          </a:bodyPr>
          <a:lstStyle/>
          <a:p>
            <a:r>
              <a:rPr lang="pt-BR" sz="2800" b="1" dirty="0">
                <a:latin typeface="Times New Roman" panose="02020603050405020304" pitchFamily="18" charset="0"/>
                <a:cs typeface="Times New Roman" panose="02020603050405020304" pitchFamily="18" charset="0"/>
              </a:rPr>
              <a:t>Epígrafe</a:t>
            </a:r>
          </a:p>
        </p:txBody>
      </p:sp>
      <p:sp>
        <p:nvSpPr>
          <p:cNvPr id="3" name="Espaço Reservado para Conteúdo 2">
            <a:extLst>
              <a:ext uri="{FF2B5EF4-FFF2-40B4-BE49-F238E27FC236}">
                <a16:creationId xmlns:a16="http://schemas.microsoft.com/office/drawing/2014/main" id="{E763477F-C617-66C1-43F7-C13E367B6E58}"/>
              </a:ext>
            </a:extLst>
          </p:cNvPr>
          <p:cNvSpPr txBox="1">
            <a:spLocks/>
          </p:cNvSpPr>
          <p:nvPr/>
        </p:nvSpPr>
        <p:spPr>
          <a:xfrm>
            <a:off x="179512" y="1268760"/>
            <a:ext cx="8507288" cy="5544616"/>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50000"/>
              </a:lnSpc>
              <a:spcBef>
                <a:spcPts val="1200"/>
              </a:spcBef>
              <a:spcAft>
                <a:spcPts val="1000"/>
              </a:spcAft>
              <a:buNone/>
            </a:pPr>
            <a:endParaRPr lang="pt-BR"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1200"/>
              </a:spcBef>
              <a:spcAft>
                <a:spcPts val="1000"/>
              </a:spcAft>
              <a:buNone/>
            </a:pPr>
            <a:endParaRPr lang="pt-BR" sz="1800" dirty="0">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1200"/>
              </a:spcBef>
              <a:spcAft>
                <a:spcPts val="1000"/>
              </a:spcAft>
              <a:buNone/>
            </a:pPr>
            <a:endParaRPr lang="pt-BR"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1200"/>
              </a:spcBef>
              <a:spcAft>
                <a:spcPts val="1000"/>
              </a:spcAft>
              <a:buNone/>
            </a:pPr>
            <a:endParaRPr lang="pt-BR" sz="1800" dirty="0">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1200"/>
              </a:spcBef>
              <a:spcAft>
                <a:spcPts val="1000"/>
              </a:spcAft>
              <a:buNone/>
            </a:pPr>
            <a:endParaRPr lang="pt-BR"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r">
              <a:lnSpc>
                <a:spcPct val="150000"/>
              </a:lnSpc>
              <a:spcBef>
                <a:spcPts val="1200"/>
              </a:spcBef>
              <a:spcAft>
                <a:spcPts val="1000"/>
              </a:spcAft>
              <a:buNone/>
            </a:pPr>
            <a:r>
              <a:rPr lang="pt-BR" sz="1800" i="1" dirty="0">
                <a:effectLst/>
                <a:latin typeface="Times New Roman" panose="02020603050405020304" pitchFamily="18" charset="0"/>
                <a:ea typeface="Calibri" panose="020F0502020204030204" pitchFamily="34" charset="0"/>
                <a:cs typeface="Times New Roman" panose="02020603050405020304" pitchFamily="18" charset="0"/>
              </a:rPr>
              <a:t>A persistência é o caminho do êxito</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lgn="r">
              <a:lnSpc>
                <a:spcPct val="150000"/>
              </a:lnSpc>
              <a:spcBef>
                <a:spcPts val="1200"/>
              </a:spcBef>
              <a:spcAft>
                <a:spcPts val="1000"/>
              </a:spcAft>
              <a:buNone/>
            </a:pPr>
            <a:r>
              <a:rPr lang="pt-BR" sz="1800" dirty="0">
                <a:latin typeface="Times New Roman" panose="02020603050405020304" pitchFamily="18" charset="0"/>
                <a:cs typeface="Times New Roman" panose="02020603050405020304" pitchFamily="18" charset="0"/>
              </a:rPr>
              <a:t>(Fernando Pessoa)</a:t>
            </a:r>
            <a:endParaRPr lang="pt-BR" dirty="0">
              <a:latin typeface="Times New Roman" panose="02020603050405020304" pitchFamily="18" charset="0"/>
              <a:cs typeface="Times New Roman" panose="02020603050405020304" pitchFamily="18" charset="0"/>
            </a:endParaRPr>
          </a:p>
        </p:txBody>
      </p:sp>
      <p:sp>
        <p:nvSpPr>
          <p:cNvPr id="4" name="Espaço Reservado para Rodapé 3">
            <a:extLst>
              <a:ext uri="{FF2B5EF4-FFF2-40B4-BE49-F238E27FC236}">
                <a16:creationId xmlns:a16="http://schemas.microsoft.com/office/drawing/2014/main" id="{7314FBA0-BD09-8EC8-AED6-61CEB0D6618C}"/>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85F5251B-8E1C-3846-AD92-54122CE8F167}"/>
              </a:ext>
            </a:extLst>
          </p:cNvPr>
          <p:cNvSpPr>
            <a:spLocks noGrp="1"/>
          </p:cNvSpPr>
          <p:nvPr>
            <p:ph type="sldNum" sz="quarter" idx="12"/>
          </p:nvPr>
        </p:nvSpPr>
        <p:spPr/>
        <p:txBody>
          <a:bodyPr/>
          <a:lstStyle/>
          <a:p>
            <a:fld id="{98DAD52C-8FAD-4C56-913A-D369E501256B}" type="slidenum">
              <a:rPr lang="pt-BR" smtClean="0"/>
              <a:t>19</a:t>
            </a:fld>
            <a:endParaRPr lang="pt-BR"/>
          </a:p>
        </p:txBody>
      </p:sp>
    </p:spTree>
    <p:extLst>
      <p:ext uri="{BB962C8B-B14F-4D97-AF65-F5344CB8AC3E}">
        <p14:creationId xmlns:p14="http://schemas.microsoft.com/office/powerpoint/2010/main" val="1487406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1164"/>
            <a:ext cx="8229600" cy="1143000"/>
          </a:xfrm>
        </p:spPr>
        <p:txBody>
          <a:bodyPr/>
          <a:lstStyle/>
          <a:p>
            <a:r>
              <a:rPr lang="pt-BR" dirty="0"/>
              <a:t>PROJETOS TECNOLOGICO</a:t>
            </a:r>
          </a:p>
        </p:txBody>
      </p:sp>
      <p:sp>
        <p:nvSpPr>
          <p:cNvPr id="3" name="Espaço Reservado para Conteúdo 2"/>
          <p:cNvSpPr>
            <a:spLocks noGrp="1"/>
          </p:cNvSpPr>
          <p:nvPr>
            <p:ph idx="1"/>
          </p:nvPr>
        </p:nvSpPr>
        <p:spPr>
          <a:xfrm>
            <a:off x="457200" y="908720"/>
            <a:ext cx="8229600" cy="5832648"/>
          </a:xfrm>
        </p:spPr>
        <p:txBody>
          <a:bodyPr>
            <a:normAutofit fontScale="62500" lnSpcReduction="20000"/>
          </a:bodyPr>
          <a:lstStyle/>
          <a:p>
            <a:pPr algn="just"/>
            <a:r>
              <a:rPr lang="pt-PT" dirty="0"/>
              <a:t>A disciplina de PT está incluída na componente técniça, tecnológica e prática dos curso técnico-profissionais (Formação Média Técnica) e possui uma carga horária semanal 2 horas.</a:t>
            </a:r>
          </a:p>
          <a:p>
            <a:pPr marL="0" indent="0" algn="just">
              <a:buNone/>
            </a:pPr>
            <a:endParaRPr lang="pt-PT" dirty="0"/>
          </a:p>
          <a:p>
            <a:pPr algn="just"/>
            <a:r>
              <a:rPr lang="pt-PT" dirty="0"/>
              <a:t>Projecto =  planificação de tarefas.</a:t>
            </a:r>
            <a:endParaRPr lang="pt-BR" dirty="0"/>
          </a:p>
          <a:p>
            <a:pPr algn="just"/>
            <a:r>
              <a:rPr lang="pt-PT" dirty="0"/>
              <a:t>Tecnológico = instrumentos técnicos usados numa actividade.</a:t>
            </a:r>
            <a:endParaRPr lang="pt-BR" dirty="0"/>
          </a:p>
          <a:p>
            <a:pPr marL="0" indent="0" algn="just">
              <a:buNone/>
            </a:pPr>
            <a:endParaRPr lang="pt-BR" dirty="0"/>
          </a:p>
          <a:p>
            <a:pPr algn="just"/>
            <a:r>
              <a:rPr lang="pt-PT" dirty="0"/>
              <a:t>Um projecto da (PAP) é um trabalho de pesquisa que tem como objectivo resolver um problema que se apresenta. No projecto, tratamos de situações concretas. O projecto é algo que nos atira para o futuro, isto é, algo que pretendemos construir, a partir de uma ideia mais ou menos definida.</a:t>
            </a:r>
            <a:endParaRPr lang="pt-BR" dirty="0"/>
          </a:p>
          <a:p>
            <a:pPr marL="0" indent="0" algn="just">
              <a:buNone/>
            </a:pPr>
            <a:endParaRPr lang="pt-BR" dirty="0"/>
          </a:p>
          <a:p>
            <a:pPr algn="just"/>
            <a:r>
              <a:rPr lang="pt-PT" dirty="0"/>
              <a:t>Existem muitos tipos de projectos, tão diversificados como o são os diferentes temas das diferentes áreas e disciplinas, nomeadamente: projecto de uma peça, projecto de um equipamento, projecto de uma instalação (eléctrica, mecânica, construção civil, etc.), projecto de um vídeo, projecto de uma exposição tecnológica, projecto de um livro (técnico, didáctico, etc.), projecto cultural de âmbito local, etc.. Isto é, serão tantos os projectos quantas as ideias que nós tivermos sobre actividades a desenvolver!</a:t>
            </a:r>
            <a:endParaRPr lang="pt-BR" dirty="0"/>
          </a:p>
          <a:p>
            <a:pPr marL="0" indent="0">
              <a:buNone/>
            </a:pPr>
            <a:endParaRPr lang="pt-PT" dirty="0"/>
          </a:p>
        </p:txBody>
      </p:sp>
      <p:sp>
        <p:nvSpPr>
          <p:cNvPr id="4" name="Espaço Reservado para Rodapé 3">
            <a:extLst>
              <a:ext uri="{FF2B5EF4-FFF2-40B4-BE49-F238E27FC236}">
                <a16:creationId xmlns:a16="http://schemas.microsoft.com/office/drawing/2014/main" id="{03C80961-BF22-4025-5054-47755D8F1264}"/>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A19597E3-2772-3E14-FE5D-C4956B22591E}"/>
              </a:ext>
            </a:extLst>
          </p:cNvPr>
          <p:cNvSpPr>
            <a:spLocks noGrp="1"/>
          </p:cNvSpPr>
          <p:nvPr>
            <p:ph type="sldNum" sz="quarter" idx="12"/>
          </p:nvPr>
        </p:nvSpPr>
        <p:spPr/>
        <p:txBody>
          <a:bodyPr/>
          <a:lstStyle/>
          <a:p>
            <a:fld id="{98DAD52C-8FAD-4C56-913A-D369E501256B}" type="slidenum">
              <a:rPr lang="pt-BR" smtClean="0"/>
              <a:t>2</a:t>
            </a:fld>
            <a:endParaRPr lang="pt-BR"/>
          </a:p>
        </p:txBody>
      </p:sp>
    </p:spTree>
    <p:extLst>
      <p:ext uri="{BB962C8B-B14F-4D97-AF65-F5344CB8AC3E}">
        <p14:creationId xmlns:p14="http://schemas.microsoft.com/office/powerpoint/2010/main" val="300582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1287016"/>
          </a:xfrm>
        </p:spPr>
        <p:txBody>
          <a:bodyPr>
            <a:normAutofit fontScale="90000"/>
          </a:bodyPr>
          <a:lstStyle/>
          <a:p>
            <a:r>
              <a:rPr lang="pt-BR" b="1" dirty="0"/>
              <a:t>O significado dos elementos </a:t>
            </a:r>
            <a:br>
              <a:rPr lang="pt-BR" b="1" dirty="0"/>
            </a:br>
            <a:r>
              <a:rPr lang="pt-BR" b="1" dirty="0" err="1"/>
              <a:t>pré</a:t>
            </a:r>
            <a:r>
              <a:rPr lang="pt-BR" b="1" dirty="0"/>
              <a:t>-textuais</a:t>
            </a:r>
            <a:r>
              <a:rPr lang="pt-BR" dirty="0"/>
              <a:t> </a:t>
            </a:r>
          </a:p>
        </p:txBody>
      </p:sp>
      <p:sp>
        <p:nvSpPr>
          <p:cNvPr id="3" name="Espaço Reservado para Conteúdo 2"/>
          <p:cNvSpPr>
            <a:spLocks noGrp="1"/>
          </p:cNvSpPr>
          <p:nvPr>
            <p:ph idx="1"/>
          </p:nvPr>
        </p:nvSpPr>
        <p:spPr>
          <a:xfrm>
            <a:off x="457200" y="1628800"/>
            <a:ext cx="8229600" cy="5184576"/>
          </a:xfrm>
        </p:spPr>
        <p:txBody>
          <a:bodyPr>
            <a:noAutofit/>
          </a:bodyPr>
          <a:lstStyle/>
          <a:p>
            <a:pPr marL="0" indent="0" algn="just">
              <a:buNone/>
            </a:pPr>
            <a:r>
              <a:rPr lang="pt-BR" sz="2200" b="1" dirty="0"/>
              <a:t>Resumo</a:t>
            </a:r>
            <a:br>
              <a:rPr lang="pt-BR" sz="2200" b="1" dirty="0"/>
            </a:br>
            <a:r>
              <a:rPr lang="pt-BR" sz="2200" dirty="0"/>
              <a:t>Elemento </a:t>
            </a:r>
            <a:r>
              <a:rPr lang="pt-BR" sz="2200" b="1" dirty="0"/>
              <a:t>obrigatório</a:t>
            </a:r>
            <a:r>
              <a:rPr lang="pt-BR" sz="2200" dirty="0"/>
              <a:t>, que consiste na apresentação concisa dos pontos relevantes do trabalho. O resumo deve dar uma visão rápida e clara do conteúdo e das conclusões do trabalho; não ultrapassando 500 palavras, seguido, logo abaixo, das palavras representativas do conteúdo do trabalho, isto é, palavras-chave e/ou descritores. Deve ser digitada em espaço simples, conforme Normas da ABNT ou APA.</a:t>
            </a:r>
          </a:p>
          <a:p>
            <a:pPr marL="0" indent="0" algn="just">
              <a:buNone/>
            </a:pPr>
            <a:endParaRPr lang="pt-BR" sz="1000" b="1" dirty="0"/>
          </a:p>
          <a:p>
            <a:pPr marL="0" indent="0" algn="just">
              <a:buNone/>
            </a:pPr>
            <a:r>
              <a:rPr lang="pt-BR" sz="2200" b="1" dirty="0"/>
              <a:t>Sumário</a:t>
            </a:r>
            <a:br>
              <a:rPr lang="pt-BR" sz="2200" b="1" dirty="0"/>
            </a:br>
            <a:r>
              <a:rPr lang="pt-BR" sz="2200" dirty="0"/>
              <a:t>Elemento </a:t>
            </a:r>
            <a:r>
              <a:rPr lang="pt-BR" sz="2200" b="1" dirty="0"/>
              <a:t>obrigatório. </a:t>
            </a:r>
            <a:r>
              <a:rPr lang="pt-BR" sz="2200" dirty="0"/>
              <a:t>É a relação das principais seções do trabalho, na</a:t>
            </a:r>
            <a:br>
              <a:rPr lang="pt-BR" sz="2200" dirty="0"/>
            </a:br>
            <a:r>
              <a:rPr lang="pt-BR" sz="2200" dirty="0"/>
              <a:t>ordem em que se sucedem no texto e com indicação da página inicial. As seções do trabalho devem ser numeradas, em algarismos arábicos.</a:t>
            </a:r>
            <a:br>
              <a:rPr lang="pt-BR" sz="2200" dirty="0"/>
            </a:br>
            <a:r>
              <a:rPr lang="pt-BR" sz="2200" dirty="0"/>
              <a:t>Elementos como listas de figuras, tabelas, abreviaturas, símbolos, resumos e apêndices não devem constar do Sumário, mas sim das Listas (próximo item). Conforme Normas da ABNT ou APA.</a:t>
            </a:r>
          </a:p>
        </p:txBody>
      </p:sp>
      <p:sp>
        <p:nvSpPr>
          <p:cNvPr id="4" name="Espaço Reservado para Rodapé 3">
            <a:extLst>
              <a:ext uri="{FF2B5EF4-FFF2-40B4-BE49-F238E27FC236}">
                <a16:creationId xmlns:a16="http://schemas.microsoft.com/office/drawing/2014/main" id="{5921EAC6-C786-2640-4B89-E557260C9F06}"/>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DE5BAE75-DDE2-2A64-5CA7-4F30CB8666AC}"/>
              </a:ext>
            </a:extLst>
          </p:cNvPr>
          <p:cNvSpPr>
            <a:spLocks noGrp="1"/>
          </p:cNvSpPr>
          <p:nvPr>
            <p:ph type="sldNum" sz="quarter" idx="12"/>
          </p:nvPr>
        </p:nvSpPr>
        <p:spPr/>
        <p:txBody>
          <a:bodyPr/>
          <a:lstStyle/>
          <a:p>
            <a:fld id="{98DAD52C-8FAD-4C56-913A-D369E501256B}" type="slidenum">
              <a:rPr lang="pt-BR" smtClean="0"/>
              <a:t>20</a:t>
            </a:fld>
            <a:endParaRPr lang="pt-BR"/>
          </a:p>
        </p:txBody>
      </p:sp>
    </p:spTree>
    <p:extLst>
      <p:ext uri="{BB962C8B-B14F-4D97-AF65-F5344CB8AC3E}">
        <p14:creationId xmlns:p14="http://schemas.microsoft.com/office/powerpoint/2010/main" val="4234177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1287016"/>
          </a:xfrm>
        </p:spPr>
        <p:txBody>
          <a:bodyPr>
            <a:normAutofit/>
          </a:bodyPr>
          <a:lstStyle/>
          <a:p>
            <a:r>
              <a:rPr lang="pt-BR" b="1" dirty="0"/>
              <a:t>RESUMO</a:t>
            </a:r>
            <a:r>
              <a:rPr lang="pt-BR" dirty="0"/>
              <a:t> </a:t>
            </a:r>
          </a:p>
        </p:txBody>
      </p:sp>
      <p:sp>
        <p:nvSpPr>
          <p:cNvPr id="3" name="Espaço Reservado para Conteúdo 2"/>
          <p:cNvSpPr>
            <a:spLocks noGrp="1"/>
          </p:cNvSpPr>
          <p:nvPr>
            <p:ph idx="1"/>
          </p:nvPr>
        </p:nvSpPr>
        <p:spPr>
          <a:xfrm>
            <a:off x="457200" y="1628800"/>
            <a:ext cx="8229600" cy="5184576"/>
          </a:xfrm>
        </p:spPr>
        <p:txBody>
          <a:bodyPr>
            <a:noAutofit/>
          </a:bodyPr>
          <a:lstStyle/>
          <a:p>
            <a:pPr marL="0" indent="536575" algn="just">
              <a:buNone/>
            </a:pP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Este trabalho tem a finalidade de demostrar a principal Importância do Controlo Financeiro Organizacional, caso da empresa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Paramore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Investimentos e Prestação de Serviços,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Lda</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Dentro de uma filosofia e aprendizado acadêmico, coloca-se em prática o estudo das informações financeira. análise financeira. O controlo financeiro compreende um conjunto coordenado dos métodos e medidas adoptadas pela empresa para proteger seu património, verificar a fidedignidade dos seus dados financeiros.</a:t>
            </a:r>
            <a:r>
              <a:rPr lang="pt-BR" sz="1600" dirty="0">
                <a:effectLst/>
                <a:latin typeface="Calibri" panose="020F0502020204030204" pitchFamily="34" charset="0"/>
                <a:ea typeface="Calibri" panose="020F0502020204030204" pitchFamily="34" charset="0"/>
                <a:cs typeface="Times New Roman" panose="02020603050405020304" pitchFamily="18" charset="0"/>
              </a:rPr>
              <a:t> </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A metodologia adotada é baseada na pesquisa bibliográfica sobre o tema, coleta de dados, descrição do estudo de caso, bem como análise dos resultados com base nos resultados estatísticos. Para este estudo foi considerada a concepção de que a técnica financeira e contábil é bem assimilada quando desenvolvida com o apoio do maior número possível de conhecimentos teóricos e práticos. Os resultados da pesquisa foram satisfatório, visto que foi possível atingir os objetivos, responder a pergunta de partida e confirmar a primeira hipótese através do gráfico nº 8 que nos possibilitou perceber que o controlo financeiro é relevante porque permite a empresa ter um maior controlo dos seus lucros (ganhos) e gastos (despesas e custos). Por outro lado, foi possível perceber também que o controlo financeiro permite que os empreendedores e gestores tenham uma visão e controlo financeiro mais amplo da empresa e conheçam minuciosamente os processos que podem ser optimizados ou eliminados, com a finalidade de aproveitar dos benefícios oferecidos pela lei.</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t-BR" sz="16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pt-BR" sz="1600" b="1" dirty="0">
                <a:effectLst/>
                <a:latin typeface="Times New Roman" panose="02020603050405020304" pitchFamily="18" charset="0"/>
                <a:ea typeface="Calibri" panose="020F0502020204030204" pitchFamily="34" charset="0"/>
              </a:rPr>
              <a:t>Palavras-chave</a:t>
            </a:r>
            <a:r>
              <a:rPr lang="pt-BR" sz="1600" dirty="0">
                <a:effectLst/>
                <a:latin typeface="Times New Roman" panose="02020603050405020304" pitchFamily="18" charset="0"/>
                <a:ea typeface="Calibri" panose="020F0502020204030204" pitchFamily="34" charset="0"/>
              </a:rPr>
              <a:t>: Controlo. Controlo Financeiro. Organização</a:t>
            </a:r>
            <a:r>
              <a:rPr lang="pt-BR" sz="2000" dirty="0"/>
              <a:t>.</a:t>
            </a:r>
          </a:p>
        </p:txBody>
      </p:sp>
      <p:sp>
        <p:nvSpPr>
          <p:cNvPr id="4" name="Espaço Reservado para Rodapé 3">
            <a:extLst>
              <a:ext uri="{FF2B5EF4-FFF2-40B4-BE49-F238E27FC236}">
                <a16:creationId xmlns:a16="http://schemas.microsoft.com/office/drawing/2014/main" id="{B5CFD54F-7924-EA7C-234B-C4065CEAC51A}"/>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03EC73AE-AFB3-B106-BC56-086435C33A89}"/>
              </a:ext>
            </a:extLst>
          </p:cNvPr>
          <p:cNvSpPr>
            <a:spLocks noGrp="1"/>
          </p:cNvSpPr>
          <p:nvPr>
            <p:ph type="sldNum" sz="quarter" idx="12"/>
          </p:nvPr>
        </p:nvSpPr>
        <p:spPr/>
        <p:txBody>
          <a:bodyPr/>
          <a:lstStyle/>
          <a:p>
            <a:fld id="{98DAD52C-8FAD-4C56-913A-D369E501256B}" type="slidenum">
              <a:rPr lang="pt-BR" smtClean="0"/>
              <a:t>21</a:t>
            </a:fld>
            <a:endParaRPr lang="pt-BR"/>
          </a:p>
        </p:txBody>
      </p:sp>
    </p:spTree>
    <p:extLst>
      <p:ext uri="{BB962C8B-B14F-4D97-AF65-F5344CB8AC3E}">
        <p14:creationId xmlns:p14="http://schemas.microsoft.com/office/powerpoint/2010/main" val="1424974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1287016"/>
          </a:xfrm>
        </p:spPr>
        <p:txBody>
          <a:bodyPr>
            <a:normAutofit/>
          </a:bodyPr>
          <a:lstStyle/>
          <a:p>
            <a:r>
              <a:rPr lang="pt-BR" b="1" dirty="0"/>
              <a:t>ABSTRACT</a:t>
            </a:r>
            <a:r>
              <a:rPr lang="pt-BR" dirty="0"/>
              <a:t> </a:t>
            </a:r>
          </a:p>
        </p:txBody>
      </p:sp>
      <p:sp>
        <p:nvSpPr>
          <p:cNvPr id="3" name="Espaço Reservado para Conteúdo 2"/>
          <p:cNvSpPr>
            <a:spLocks noGrp="1"/>
          </p:cNvSpPr>
          <p:nvPr>
            <p:ph idx="1"/>
          </p:nvPr>
        </p:nvSpPr>
        <p:spPr>
          <a:xfrm>
            <a:off x="457200" y="1340768"/>
            <a:ext cx="8229600" cy="5184576"/>
          </a:xfrm>
        </p:spPr>
        <p:txBody>
          <a:bodyPr>
            <a:noAutofit/>
          </a:bodyPr>
          <a:lstStyle/>
          <a:p>
            <a:pPr marL="0" indent="0" algn="just">
              <a:lnSpc>
                <a:spcPct val="115000"/>
              </a:lnSpc>
              <a:spcAft>
                <a:spcPts val="1000"/>
              </a:spcAft>
              <a:buNone/>
            </a:pP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This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work</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aims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to</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understand</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main</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Importance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of</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Organizational</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Financial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Control</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in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case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of</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company</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Paramore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Investimentos e Prestação de Serviços,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Lda</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Within</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philosophy</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and</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academic</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learning</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study</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of</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financial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information</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is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put</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into</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practice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financial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analysis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Financial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control</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comprises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coordinated</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set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of</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methods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and</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measures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adopted</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by</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company</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to</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protect</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its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assets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verify</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reliability</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of</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its financial data. The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methodology</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adopted</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is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based</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on</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bibliographic</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research</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on</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subject</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data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collection</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description</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of</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case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study</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as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well</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as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analysis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of</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results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based</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on</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statistical</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results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For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this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study</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conception</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that</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financial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and</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accounting</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technique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is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well</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assimilated</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when</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developed</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with</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support</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of</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greatest</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possible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number</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of</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theoretical</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and</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practical</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knowledge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was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considered</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The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research</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results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were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satisfactory</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since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it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was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possible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to</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achieve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objectives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answer</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starting</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question</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and</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confirm</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first</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hypothesis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through</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graph</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nº 8,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which</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allowed</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us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to</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perceive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that</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financial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control</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is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relevant</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because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it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allows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company</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to</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have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greater</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control</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over its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profits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gains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and</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expenses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expenses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and</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costs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On</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other</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hand</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it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was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also</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possible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to</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perceive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that</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financial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control</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allows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entrepreneurs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and</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managers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to</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have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broader</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vision</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and</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financial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control</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of</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company</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and</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to</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know</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in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detail</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processes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that</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can</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be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optimized</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or</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eliminated</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in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order</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to</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take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advantage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of</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benefits</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offered</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by</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the</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pt-BR" sz="1600" dirty="0" err="1">
                <a:effectLst/>
                <a:latin typeface="Times New Roman" panose="02020603050405020304" pitchFamily="18" charset="0"/>
                <a:ea typeface="Calibri" panose="020F0502020204030204" pitchFamily="34" charset="0"/>
                <a:cs typeface="Times New Roman" panose="02020603050405020304" pitchFamily="18" charset="0"/>
              </a:rPr>
              <a:t>law</a:t>
            </a:r>
            <a:r>
              <a:rPr lang="pt-BR" sz="16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pt-BR" sz="1600" dirty="0">
                <a:effectLst/>
                <a:latin typeface="Times New Roman" panose="02020603050405020304" pitchFamily="18" charset="0"/>
                <a:ea typeface="Calibri" panose="020F0502020204030204" pitchFamily="34" charset="0"/>
              </a:rPr>
              <a:t>Keywords: </a:t>
            </a:r>
            <a:r>
              <a:rPr lang="pt-BR" sz="1600" dirty="0" err="1">
                <a:effectLst/>
                <a:latin typeface="Times New Roman" panose="02020603050405020304" pitchFamily="18" charset="0"/>
                <a:ea typeface="Calibri" panose="020F0502020204030204" pitchFamily="34" charset="0"/>
              </a:rPr>
              <a:t>Control</a:t>
            </a:r>
            <a:r>
              <a:rPr lang="pt-BR" sz="1600" dirty="0">
                <a:latin typeface="Times New Roman" panose="02020603050405020304" pitchFamily="18" charset="0"/>
                <a:ea typeface="Calibri" panose="020F0502020204030204" pitchFamily="34" charset="0"/>
              </a:rPr>
              <a:t>.</a:t>
            </a:r>
            <a:r>
              <a:rPr lang="pt-BR" sz="1600" dirty="0">
                <a:effectLst/>
                <a:latin typeface="Times New Roman" panose="02020603050405020304" pitchFamily="18" charset="0"/>
                <a:ea typeface="Calibri" panose="020F0502020204030204" pitchFamily="34" charset="0"/>
              </a:rPr>
              <a:t> Financial </a:t>
            </a:r>
            <a:r>
              <a:rPr lang="pt-BR" sz="1600" dirty="0" err="1">
                <a:effectLst/>
                <a:latin typeface="Times New Roman" panose="02020603050405020304" pitchFamily="18" charset="0"/>
                <a:ea typeface="Calibri" panose="020F0502020204030204" pitchFamily="34" charset="0"/>
              </a:rPr>
              <a:t>Control</a:t>
            </a:r>
            <a:r>
              <a:rPr lang="pt-BR" sz="1600" dirty="0">
                <a:latin typeface="Times New Roman" panose="02020603050405020304" pitchFamily="18" charset="0"/>
                <a:ea typeface="Calibri" panose="020F0502020204030204" pitchFamily="34" charset="0"/>
              </a:rPr>
              <a:t>.</a:t>
            </a:r>
            <a:r>
              <a:rPr lang="pt-BR" sz="1600" dirty="0">
                <a:effectLst/>
                <a:latin typeface="Times New Roman" panose="02020603050405020304" pitchFamily="18" charset="0"/>
                <a:ea typeface="Calibri" panose="020F0502020204030204" pitchFamily="34" charset="0"/>
              </a:rPr>
              <a:t> </a:t>
            </a:r>
            <a:r>
              <a:rPr lang="pt-BR" sz="1600" dirty="0" err="1">
                <a:effectLst/>
                <a:latin typeface="Times New Roman" panose="02020603050405020304" pitchFamily="18" charset="0"/>
                <a:ea typeface="Calibri" panose="020F0502020204030204" pitchFamily="34" charset="0"/>
              </a:rPr>
              <a:t>Organization</a:t>
            </a:r>
            <a:r>
              <a:rPr lang="pt-BR" sz="1800" dirty="0"/>
              <a:t>.</a:t>
            </a:r>
          </a:p>
        </p:txBody>
      </p:sp>
      <p:sp>
        <p:nvSpPr>
          <p:cNvPr id="4" name="Espaço Reservado para Rodapé 3">
            <a:extLst>
              <a:ext uri="{FF2B5EF4-FFF2-40B4-BE49-F238E27FC236}">
                <a16:creationId xmlns:a16="http://schemas.microsoft.com/office/drawing/2014/main" id="{8EA67872-583E-5AD8-DAD8-9BDCC7C821CC}"/>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A8E6143B-A39F-D205-842C-DA823EA1E8D5}"/>
              </a:ext>
            </a:extLst>
          </p:cNvPr>
          <p:cNvSpPr>
            <a:spLocks noGrp="1"/>
          </p:cNvSpPr>
          <p:nvPr>
            <p:ph type="sldNum" sz="quarter" idx="12"/>
          </p:nvPr>
        </p:nvSpPr>
        <p:spPr/>
        <p:txBody>
          <a:bodyPr/>
          <a:lstStyle/>
          <a:p>
            <a:fld id="{98DAD52C-8FAD-4C56-913A-D369E501256B}" type="slidenum">
              <a:rPr lang="pt-BR" smtClean="0"/>
              <a:t>22</a:t>
            </a:fld>
            <a:endParaRPr lang="pt-BR"/>
          </a:p>
        </p:txBody>
      </p:sp>
    </p:spTree>
    <p:extLst>
      <p:ext uri="{BB962C8B-B14F-4D97-AF65-F5344CB8AC3E}">
        <p14:creationId xmlns:p14="http://schemas.microsoft.com/office/powerpoint/2010/main" val="2219054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1287016"/>
          </a:xfrm>
        </p:spPr>
        <p:txBody>
          <a:bodyPr>
            <a:normAutofit/>
          </a:bodyPr>
          <a:lstStyle/>
          <a:p>
            <a:r>
              <a:rPr lang="pt-BR" b="1" dirty="0"/>
              <a:t>SUMÁRIO/ ÍNDICE</a:t>
            </a:r>
            <a:r>
              <a:rPr lang="pt-BR" dirty="0"/>
              <a:t> </a:t>
            </a:r>
          </a:p>
        </p:txBody>
      </p:sp>
      <p:pic>
        <p:nvPicPr>
          <p:cNvPr id="7" name="Imagem 6">
            <a:extLst>
              <a:ext uri="{FF2B5EF4-FFF2-40B4-BE49-F238E27FC236}">
                <a16:creationId xmlns:a16="http://schemas.microsoft.com/office/drawing/2014/main" id="{E63FB279-8C8E-ED0D-60A8-B14355392990}"/>
              </a:ext>
            </a:extLst>
          </p:cNvPr>
          <p:cNvPicPr>
            <a:picLocks noChangeAspect="1"/>
          </p:cNvPicPr>
          <p:nvPr/>
        </p:nvPicPr>
        <p:blipFill rotWithShape="1">
          <a:blip r:embed="rId2"/>
          <a:srcRect t="5595"/>
          <a:stretch/>
        </p:blipFill>
        <p:spPr>
          <a:xfrm>
            <a:off x="611560" y="980728"/>
            <a:ext cx="8280920" cy="3816424"/>
          </a:xfrm>
          <a:prstGeom prst="rect">
            <a:avLst/>
          </a:prstGeom>
        </p:spPr>
      </p:pic>
      <p:pic>
        <p:nvPicPr>
          <p:cNvPr id="9" name="Imagem 8">
            <a:extLst>
              <a:ext uri="{FF2B5EF4-FFF2-40B4-BE49-F238E27FC236}">
                <a16:creationId xmlns:a16="http://schemas.microsoft.com/office/drawing/2014/main" id="{F84B6F60-3F39-C8C6-8D86-D55945ADDCBE}"/>
              </a:ext>
            </a:extLst>
          </p:cNvPr>
          <p:cNvPicPr>
            <a:picLocks noChangeAspect="1"/>
          </p:cNvPicPr>
          <p:nvPr/>
        </p:nvPicPr>
        <p:blipFill>
          <a:blip r:embed="rId3"/>
          <a:stretch>
            <a:fillRect/>
          </a:stretch>
        </p:blipFill>
        <p:spPr>
          <a:xfrm>
            <a:off x="588732" y="4797152"/>
            <a:ext cx="8229600" cy="1287016"/>
          </a:xfrm>
          <a:prstGeom prst="rect">
            <a:avLst/>
          </a:prstGeom>
        </p:spPr>
      </p:pic>
      <p:pic>
        <p:nvPicPr>
          <p:cNvPr id="11" name="Imagem 10">
            <a:extLst>
              <a:ext uri="{FF2B5EF4-FFF2-40B4-BE49-F238E27FC236}">
                <a16:creationId xmlns:a16="http://schemas.microsoft.com/office/drawing/2014/main" id="{F6A37C42-8CD2-F3EB-737E-09729A97398B}"/>
              </a:ext>
            </a:extLst>
          </p:cNvPr>
          <p:cNvPicPr>
            <a:picLocks noChangeAspect="1"/>
          </p:cNvPicPr>
          <p:nvPr/>
        </p:nvPicPr>
        <p:blipFill>
          <a:blip r:embed="rId4"/>
          <a:stretch>
            <a:fillRect/>
          </a:stretch>
        </p:blipFill>
        <p:spPr>
          <a:xfrm>
            <a:off x="611560" y="6084168"/>
            <a:ext cx="8206772" cy="498983"/>
          </a:xfrm>
          <a:prstGeom prst="rect">
            <a:avLst/>
          </a:prstGeom>
        </p:spPr>
      </p:pic>
      <p:sp>
        <p:nvSpPr>
          <p:cNvPr id="12" name="Espaço Reservado para Rodapé 11">
            <a:extLst>
              <a:ext uri="{FF2B5EF4-FFF2-40B4-BE49-F238E27FC236}">
                <a16:creationId xmlns:a16="http://schemas.microsoft.com/office/drawing/2014/main" id="{B9E28E81-CC14-B829-30E9-108C2783D0E9}"/>
              </a:ext>
            </a:extLst>
          </p:cNvPr>
          <p:cNvSpPr>
            <a:spLocks noGrp="1"/>
          </p:cNvSpPr>
          <p:nvPr>
            <p:ph type="ftr" sz="quarter" idx="11"/>
          </p:nvPr>
        </p:nvSpPr>
        <p:spPr/>
        <p:txBody>
          <a:bodyPr/>
          <a:lstStyle/>
          <a:p>
            <a:r>
              <a:rPr lang="pt-BR"/>
              <a:t>PROF: FLÁVIO LUIS MPEVE MENDES</a:t>
            </a:r>
          </a:p>
        </p:txBody>
      </p:sp>
      <p:sp>
        <p:nvSpPr>
          <p:cNvPr id="13" name="Espaço Reservado para Número de Slide 12">
            <a:extLst>
              <a:ext uri="{FF2B5EF4-FFF2-40B4-BE49-F238E27FC236}">
                <a16:creationId xmlns:a16="http://schemas.microsoft.com/office/drawing/2014/main" id="{669592BD-2ECD-2329-3B31-97F8BE7DD06F}"/>
              </a:ext>
            </a:extLst>
          </p:cNvPr>
          <p:cNvSpPr>
            <a:spLocks noGrp="1"/>
          </p:cNvSpPr>
          <p:nvPr>
            <p:ph type="sldNum" sz="quarter" idx="12"/>
          </p:nvPr>
        </p:nvSpPr>
        <p:spPr/>
        <p:txBody>
          <a:bodyPr/>
          <a:lstStyle/>
          <a:p>
            <a:fld id="{98DAD52C-8FAD-4C56-913A-D369E501256B}" type="slidenum">
              <a:rPr lang="pt-BR" smtClean="0"/>
              <a:t>23</a:t>
            </a:fld>
            <a:endParaRPr lang="pt-BR"/>
          </a:p>
        </p:txBody>
      </p:sp>
    </p:spTree>
    <p:extLst>
      <p:ext uri="{BB962C8B-B14F-4D97-AF65-F5344CB8AC3E}">
        <p14:creationId xmlns:p14="http://schemas.microsoft.com/office/powerpoint/2010/main" val="3147254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1287016"/>
          </a:xfrm>
        </p:spPr>
        <p:txBody>
          <a:bodyPr>
            <a:normAutofit fontScale="90000"/>
          </a:bodyPr>
          <a:lstStyle/>
          <a:p>
            <a:r>
              <a:rPr lang="pt-BR" b="1" dirty="0"/>
              <a:t>O significado dos elementos </a:t>
            </a:r>
            <a:br>
              <a:rPr lang="pt-BR" b="1" dirty="0"/>
            </a:br>
            <a:r>
              <a:rPr lang="pt-BR" b="1" dirty="0"/>
              <a:t>textuais</a:t>
            </a:r>
            <a:r>
              <a:rPr lang="pt-BR" dirty="0"/>
              <a:t> </a:t>
            </a:r>
          </a:p>
        </p:txBody>
      </p:sp>
      <p:sp>
        <p:nvSpPr>
          <p:cNvPr id="3" name="Espaço Reservado para Conteúdo 2"/>
          <p:cNvSpPr>
            <a:spLocks noGrp="1"/>
          </p:cNvSpPr>
          <p:nvPr>
            <p:ph idx="1"/>
          </p:nvPr>
        </p:nvSpPr>
        <p:spPr>
          <a:xfrm>
            <a:off x="457200" y="1628800"/>
            <a:ext cx="8229600" cy="5184576"/>
          </a:xfrm>
        </p:spPr>
        <p:txBody>
          <a:bodyPr>
            <a:noAutofit/>
          </a:bodyPr>
          <a:lstStyle/>
          <a:p>
            <a:pPr algn="just"/>
            <a:r>
              <a:rPr lang="pt-BR" b="1" dirty="0"/>
              <a:t>Introdução</a:t>
            </a:r>
          </a:p>
          <a:p>
            <a:pPr marL="0" indent="0" algn="just">
              <a:buNone/>
            </a:pPr>
            <a:r>
              <a:rPr lang="pt-PT" sz="2200" b="1" dirty="0"/>
              <a:t>Introdução, </a:t>
            </a:r>
            <a:r>
              <a:rPr lang="pt-PT" sz="2200" dirty="0"/>
              <a:t>como o próprio nome diz, é a parte do trabalho que introduz o assunto que vai ser tratado. E a etapa que vai incentivar a leitura completa do texto. Por isso, é importante que a introdução seja muito bem escrita e atrativa para que o leitor permaneça no conteúdo até o fim.</a:t>
            </a:r>
          </a:p>
          <a:p>
            <a:pPr marL="0" indent="0" algn="just">
              <a:buNone/>
            </a:pPr>
            <a:br>
              <a:rPr lang="pt-BR" sz="2200" b="1" dirty="0"/>
            </a:br>
            <a:r>
              <a:rPr lang="pt-BR" sz="2200" b="1" dirty="0"/>
              <a:t>É </a:t>
            </a:r>
            <a:r>
              <a:rPr lang="pt-BR" sz="2200" dirty="0"/>
              <a:t>um elemento </a:t>
            </a:r>
            <a:r>
              <a:rPr lang="pt-BR" sz="2200" b="1" dirty="0"/>
              <a:t>obrigatório</a:t>
            </a:r>
            <a:r>
              <a:rPr lang="pt-BR" sz="2200" dirty="0"/>
              <a:t>. A introdução do trabalho deve conter a pergunta de partida, as hipóteses, a justificativa, o objetivo da pesquisa a ser desenvolvida (geral e especifico) no Projeto Integrado Multidisciplinar, a metodologia utilizada e uma breve apresentação da empresa selecionada para a investigação. Ela deve permitir ao leitor um entendimento sucinto da proposta do trabalho em pauta. </a:t>
            </a:r>
          </a:p>
          <a:p>
            <a:pPr marL="0" indent="0" algn="just">
              <a:buNone/>
            </a:pPr>
            <a:endParaRPr lang="pt-BR" sz="1000" b="1" dirty="0"/>
          </a:p>
        </p:txBody>
      </p:sp>
      <p:sp>
        <p:nvSpPr>
          <p:cNvPr id="4" name="Espaço Reservado para Rodapé 3">
            <a:extLst>
              <a:ext uri="{FF2B5EF4-FFF2-40B4-BE49-F238E27FC236}">
                <a16:creationId xmlns:a16="http://schemas.microsoft.com/office/drawing/2014/main" id="{16613F08-0F05-50BE-39D5-20C421BDD5D8}"/>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4E88B794-C342-3772-1A8D-47C038BD63C1}"/>
              </a:ext>
            </a:extLst>
          </p:cNvPr>
          <p:cNvSpPr>
            <a:spLocks noGrp="1"/>
          </p:cNvSpPr>
          <p:nvPr>
            <p:ph type="sldNum" sz="quarter" idx="12"/>
          </p:nvPr>
        </p:nvSpPr>
        <p:spPr/>
        <p:txBody>
          <a:bodyPr/>
          <a:lstStyle/>
          <a:p>
            <a:fld id="{98DAD52C-8FAD-4C56-913A-D369E501256B}" type="slidenum">
              <a:rPr lang="pt-BR" smtClean="0"/>
              <a:t>24</a:t>
            </a:fld>
            <a:endParaRPr lang="pt-BR"/>
          </a:p>
        </p:txBody>
      </p:sp>
    </p:spTree>
    <p:extLst>
      <p:ext uri="{BB962C8B-B14F-4D97-AF65-F5344CB8AC3E}">
        <p14:creationId xmlns:p14="http://schemas.microsoft.com/office/powerpoint/2010/main" val="2896057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44349D3A-0FE2-E132-7940-D19347C86AD0}"/>
              </a:ext>
            </a:extLst>
          </p:cNvPr>
          <p:cNvPicPr>
            <a:picLocks noChangeAspect="1"/>
          </p:cNvPicPr>
          <p:nvPr/>
        </p:nvPicPr>
        <p:blipFill>
          <a:blip r:embed="rId2"/>
          <a:stretch>
            <a:fillRect/>
          </a:stretch>
        </p:blipFill>
        <p:spPr>
          <a:xfrm>
            <a:off x="1115616" y="44624"/>
            <a:ext cx="6624736" cy="674136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Espaço Reservado para Rodapé 9">
            <a:extLst>
              <a:ext uri="{FF2B5EF4-FFF2-40B4-BE49-F238E27FC236}">
                <a16:creationId xmlns:a16="http://schemas.microsoft.com/office/drawing/2014/main" id="{A0A5E72A-D470-8BD6-14B9-661F390D4938}"/>
              </a:ext>
            </a:extLst>
          </p:cNvPr>
          <p:cNvSpPr>
            <a:spLocks noGrp="1"/>
          </p:cNvSpPr>
          <p:nvPr>
            <p:ph type="ftr" sz="quarter" idx="11"/>
          </p:nvPr>
        </p:nvSpPr>
        <p:spPr/>
        <p:txBody>
          <a:bodyPr/>
          <a:lstStyle/>
          <a:p>
            <a:r>
              <a:rPr lang="pt-BR"/>
              <a:t>PROF: FLÁVIO LUIS MPEVE MENDES</a:t>
            </a:r>
          </a:p>
        </p:txBody>
      </p:sp>
      <p:sp>
        <p:nvSpPr>
          <p:cNvPr id="11" name="Espaço Reservado para Número de Slide 10">
            <a:extLst>
              <a:ext uri="{FF2B5EF4-FFF2-40B4-BE49-F238E27FC236}">
                <a16:creationId xmlns:a16="http://schemas.microsoft.com/office/drawing/2014/main" id="{4BE659BD-4EF5-E01A-276E-897BCE8ECE03}"/>
              </a:ext>
            </a:extLst>
          </p:cNvPr>
          <p:cNvSpPr>
            <a:spLocks noGrp="1"/>
          </p:cNvSpPr>
          <p:nvPr>
            <p:ph type="sldNum" sz="quarter" idx="12"/>
          </p:nvPr>
        </p:nvSpPr>
        <p:spPr/>
        <p:txBody>
          <a:bodyPr/>
          <a:lstStyle/>
          <a:p>
            <a:fld id="{98DAD52C-8FAD-4C56-913A-D369E501256B}" type="slidenum">
              <a:rPr lang="pt-BR" smtClean="0"/>
              <a:t>25</a:t>
            </a:fld>
            <a:endParaRPr lang="pt-BR"/>
          </a:p>
        </p:txBody>
      </p:sp>
    </p:spTree>
    <p:extLst>
      <p:ext uri="{BB962C8B-B14F-4D97-AF65-F5344CB8AC3E}">
        <p14:creationId xmlns:p14="http://schemas.microsoft.com/office/powerpoint/2010/main" val="813741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1287016"/>
          </a:xfrm>
        </p:spPr>
        <p:txBody>
          <a:bodyPr>
            <a:normAutofit fontScale="90000"/>
          </a:bodyPr>
          <a:lstStyle/>
          <a:p>
            <a:r>
              <a:rPr lang="pt-BR" b="1" dirty="0"/>
              <a:t>O significado dos elementos </a:t>
            </a:r>
            <a:br>
              <a:rPr lang="pt-BR" b="1" dirty="0"/>
            </a:br>
            <a:r>
              <a:rPr lang="pt-BR" b="1" dirty="0"/>
              <a:t>textuais</a:t>
            </a:r>
            <a:r>
              <a:rPr lang="pt-BR" dirty="0"/>
              <a:t> </a:t>
            </a:r>
          </a:p>
        </p:txBody>
      </p:sp>
      <p:sp>
        <p:nvSpPr>
          <p:cNvPr id="3" name="Espaço Reservado para Conteúdo 2"/>
          <p:cNvSpPr>
            <a:spLocks noGrp="1"/>
          </p:cNvSpPr>
          <p:nvPr>
            <p:ph idx="1"/>
          </p:nvPr>
        </p:nvSpPr>
        <p:spPr>
          <a:xfrm>
            <a:off x="457200" y="1628800"/>
            <a:ext cx="8435280" cy="5184576"/>
          </a:xfrm>
        </p:spPr>
        <p:txBody>
          <a:bodyPr>
            <a:noAutofit/>
          </a:bodyPr>
          <a:lstStyle/>
          <a:p>
            <a:pPr algn="just"/>
            <a:r>
              <a:rPr lang="pt-BR" b="1" dirty="0"/>
              <a:t>Introdução (Roteiro de Pesquisa)</a:t>
            </a:r>
          </a:p>
          <a:p>
            <a:pPr marL="0" indent="0" algn="just">
              <a:buNone/>
            </a:pPr>
            <a:r>
              <a:rPr lang="pt-PT" sz="2200" b="1" dirty="0"/>
              <a:t>Na Introdução, </a:t>
            </a:r>
            <a:r>
              <a:rPr lang="pt-PT" sz="2200" dirty="0"/>
              <a:t>deve constar os seguintes elementos fundamentas: </a:t>
            </a:r>
          </a:p>
          <a:p>
            <a:pPr marL="457200" indent="-457200" algn="just">
              <a:buAutoNum type="arabicPeriod"/>
            </a:pPr>
            <a:r>
              <a:rPr lang="pt-PT" sz="2200" dirty="0"/>
              <a:t>Formulação do problema (indicar aquilo que se pretende investigar, que é uma questão interrogativa retirada do tema).</a:t>
            </a:r>
          </a:p>
          <a:p>
            <a:pPr marL="457200" indent="-457200" algn="just">
              <a:buAutoNum type="arabicPeriod"/>
            </a:pPr>
            <a:r>
              <a:rPr lang="pt-PT" sz="2200" dirty="0"/>
              <a:t>Hipóteses (pelo menos duas; uma central e a outra secundária. São as respostas provisória à problematica ou pergunta de partida).</a:t>
            </a:r>
          </a:p>
          <a:p>
            <a:pPr marL="457200" indent="-457200" algn="just">
              <a:buAutoNum type="arabicPeriod"/>
            </a:pPr>
            <a:r>
              <a:rPr lang="pt-PT" sz="2200" dirty="0"/>
              <a:t>Justificativa (consiste em descrever o motivo da escolha do tema e a importância da pesquisa).</a:t>
            </a:r>
            <a:endParaRPr lang="pt-BR" sz="2200" dirty="0"/>
          </a:p>
          <a:p>
            <a:pPr marL="457200" indent="-457200" algn="just">
              <a:buAutoNum type="arabicPeriod"/>
            </a:pPr>
            <a:r>
              <a:rPr lang="pt-PT" sz="2200" dirty="0"/>
              <a:t>Objectivo do estudo (Onde se quer chegar).</a:t>
            </a:r>
          </a:p>
          <a:p>
            <a:pPr algn="just"/>
            <a:r>
              <a:rPr lang="pt-PT" sz="2200" dirty="0"/>
              <a:t>Objectivo Geral (deve ser apenas um, é onde se quer chegar).</a:t>
            </a:r>
          </a:p>
          <a:p>
            <a:pPr algn="just"/>
            <a:r>
              <a:rPr lang="pt-PT" sz="2200" dirty="0"/>
              <a:t>Objectivo Especifico (deve ser no minimo 3, uma para cada capitulo, são apenas etapas que conduzem â concretização do objectivo geral)</a:t>
            </a:r>
          </a:p>
          <a:p>
            <a:pPr marL="457200" indent="-457200" algn="just">
              <a:buAutoNum type="arabicPeriod" startAt="5"/>
            </a:pPr>
            <a:endParaRPr lang="pt-PT" sz="2200" dirty="0"/>
          </a:p>
          <a:p>
            <a:pPr marL="457200" indent="-457200" algn="just">
              <a:buAutoNum type="arabicPeriod"/>
            </a:pPr>
            <a:endParaRPr lang="pt-PT" sz="2200" dirty="0"/>
          </a:p>
          <a:p>
            <a:pPr marL="0" indent="0" algn="just">
              <a:buNone/>
            </a:pPr>
            <a:endParaRPr lang="pt-BR" sz="1000" b="1" dirty="0"/>
          </a:p>
        </p:txBody>
      </p:sp>
      <p:sp>
        <p:nvSpPr>
          <p:cNvPr id="4" name="Espaço Reservado para Rodapé 3">
            <a:extLst>
              <a:ext uri="{FF2B5EF4-FFF2-40B4-BE49-F238E27FC236}">
                <a16:creationId xmlns:a16="http://schemas.microsoft.com/office/drawing/2014/main" id="{6303A3BA-93DC-189F-61D4-7FFED1F9E4EA}"/>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494EA021-3D4B-817D-55BA-524E2D02DE59}"/>
              </a:ext>
            </a:extLst>
          </p:cNvPr>
          <p:cNvSpPr>
            <a:spLocks noGrp="1"/>
          </p:cNvSpPr>
          <p:nvPr>
            <p:ph type="sldNum" sz="quarter" idx="12"/>
          </p:nvPr>
        </p:nvSpPr>
        <p:spPr/>
        <p:txBody>
          <a:bodyPr/>
          <a:lstStyle/>
          <a:p>
            <a:fld id="{98DAD52C-8FAD-4C56-913A-D369E501256B}" type="slidenum">
              <a:rPr lang="pt-BR" smtClean="0"/>
              <a:t>26</a:t>
            </a:fld>
            <a:endParaRPr lang="pt-BR"/>
          </a:p>
        </p:txBody>
      </p:sp>
    </p:spTree>
    <p:extLst>
      <p:ext uri="{BB962C8B-B14F-4D97-AF65-F5344CB8AC3E}">
        <p14:creationId xmlns:p14="http://schemas.microsoft.com/office/powerpoint/2010/main" val="1573891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1287016"/>
          </a:xfrm>
        </p:spPr>
        <p:txBody>
          <a:bodyPr>
            <a:normAutofit fontScale="90000"/>
          </a:bodyPr>
          <a:lstStyle/>
          <a:p>
            <a:r>
              <a:rPr lang="pt-BR" b="1" dirty="0"/>
              <a:t>O significado dos elementos </a:t>
            </a:r>
            <a:br>
              <a:rPr lang="pt-BR" b="1" dirty="0"/>
            </a:br>
            <a:r>
              <a:rPr lang="pt-BR" b="1" dirty="0"/>
              <a:t>textuais</a:t>
            </a:r>
            <a:r>
              <a:rPr lang="pt-BR" dirty="0"/>
              <a:t> </a:t>
            </a:r>
          </a:p>
        </p:txBody>
      </p:sp>
      <p:sp>
        <p:nvSpPr>
          <p:cNvPr id="3" name="Espaço Reservado para Conteúdo 2"/>
          <p:cNvSpPr>
            <a:spLocks noGrp="1"/>
          </p:cNvSpPr>
          <p:nvPr>
            <p:ph idx="1"/>
          </p:nvPr>
        </p:nvSpPr>
        <p:spPr>
          <a:xfrm>
            <a:off x="457200" y="1628800"/>
            <a:ext cx="8229600" cy="5184576"/>
          </a:xfrm>
        </p:spPr>
        <p:txBody>
          <a:bodyPr>
            <a:noAutofit/>
          </a:bodyPr>
          <a:lstStyle/>
          <a:p>
            <a:pPr algn="just"/>
            <a:r>
              <a:rPr lang="pt-BR" b="1" dirty="0"/>
              <a:t>Introdução (Roteiro de Pesquisa)</a:t>
            </a:r>
          </a:p>
          <a:p>
            <a:pPr marL="0" indent="0" algn="just">
              <a:buNone/>
            </a:pPr>
            <a:r>
              <a:rPr lang="pt-PT" sz="2200" b="1" dirty="0"/>
              <a:t>Na Introdução, </a:t>
            </a:r>
            <a:r>
              <a:rPr lang="pt-PT" sz="2200" dirty="0"/>
              <a:t>deve constar também os seguintes elementos fundamentas: </a:t>
            </a:r>
          </a:p>
          <a:p>
            <a:pPr marL="457200" indent="-457200" algn="just">
              <a:buAutoNum type="arabicPeriod" startAt="5"/>
            </a:pPr>
            <a:r>
              <a:rPr lang="pt-PT" sz="2200" dirty="0"/>
              <a:t>Métodologia (Identificar o método, técnicas e instrumento de estudo a utilizar em função da natureza e objectivo do tema).</a:t>
            </a:r>
          </a:p>
          <a:p>
            <a:pPr marL="457200" indent="-457200" algn="just">
              <a:buAutoNum type="arabicPeriod" startAt="5"/>
            </a:pPr>
            <a:r>
              <a:rPr lang="pt-PT" sz="2200" dirty="0"/>
              <a:t>Delimitação do Estudo (significa especificar com precisão aquilo que se pretende saber acerca do tema).</a:t>
            </a:r>
          </a:p>
          <a:p>
            <a:pPr marL="457200" indent="-457200" algn="just">
              <a:buAutoNum type="arabicPeriod" startAt="5"/>
            </a:pPr>
            <a:r>
              <a:rPr lang="pt-PT" sz="2200" dirty="0"/>
              <a:t>Limitação do Estudo (Tem haver com as dificuldade encontradas ao longo da pesquisa teórica e prática)</a:t>
            </a:r>
          </a:p>
          <a:p>
            <a:pPr marL="457200" indent="-457200" algn="just">
              <a:buAutoNum type="arabicPeriod" startAt="5"/>
            </a:pPr>
            <a:endParaRPr lang="pt-PT" sz="2200" dirty="0"/>
          </a:p>
          <a:p>
            <a:pPr marL="457200" indent="-457200" algn="just">
              <a:buAutoNum type="arabicPeriod"/>
            </a:pPr>
            <a:endParaRPr lang="pt-PT" sz="2200" dirty="0"/>
          </a:p>
          <a:p>
            <a:pPr marL="0" indent="0" algn="just">
              <a:buNone/>
            </a:pPr>
            <a:endParaRPr lang="pt-BR" sz="1000" b="1" dirty="0"/>
          </a:p>
        </p:txBody>
      </p:sp>
      <p:sp>
        <p:nvSpPr>
          <p:cNvPr id="4" name="Espaço Reservado para Rodapé 3">
            <a:extLst>
              <a:ext uri="{FF2B5EF4-FFF2-40B4-BE49-F238E27FC236}">
                <a16:creationId xmlns:a16="http://schemas.microsoft.com/office/drawing/2014/main" id="{7549EF09-AC69-6CEB-A3E2-B13DA81793D9}"/>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33EDB40A-8126-757B-C0D4-CC529B7A5D6F}"/>
              </a:ext>
            </a:extLst>
          </p:cNvPr>
          <p:cNvSpPr>
            <a:spLocks noGrp="1"/>
          </p:cNvSpPr>
          <p:nvPr>
            <p:ph type="sldNum" sz="quarter" idx="12"/>
          </p:nvPr>
        </p:nvSpPr>
        <p:spPr/>
        <p:txBody>
          <a:bodyPr/>
          <a:lstStyle/>
          <a:p>
            <a:fld id="{98DAD52C-8FAD-4C56-913A-D369E501256B}" type="slidenum">
              <a:rPr lang="pt-BR" smtClean="0"/>
              <a:t>27</a:t>
            </a:fld>
            <a:endParaRPr lang="pt-BR"/>
          </a:p>
        </p:txBody>
      </p:sp>
    </p:spTree>
    <p:extLst>
      <p:ext uri="{BB962C8B-B14F-4D97-AF65-F5344CB8AC3E}">
        <p14:creationId xmlns:p14="http://schemas.microsoft.com/office/powerpoint/2010/main" val="2726799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4659BD1-1744-53EA-05BF-031F1F9E60E9}"/>
              </a:ext>
            </a:extLst>
          </p:cNvPr>
          <p:cNvPicPr>
            <a:picLocks noChangeAspect="1"/>
          </p:cNvPicPr>
          <p:nvPr/>
        </p:nvPicPr>
        <p:blipFill>
          <a:blip r:embed="rId2"/>
          <a:stretch>
            <a:fillRect/>
          </a:stretch>
        </p:blipFill>
        <p:spPr>
          <a:xfrm>
            <a:off x="1259632" y="202332"/>
            <a:ext cx="6192688" cy="64533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Espaço Reservado para Rodapé 3">
            <a:extLst>
              <a:ext uri="{FF2B5EF4-FFF2-40B4-BE49-F238E27FC236}">
                <a16:creationId xmlns:a16="http://schemas.microsoft.com/office/drawing/2014/main" id="{D57A9322-69DD-15B6-AF03-FB4A0410A06C}"/>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A75CD070-0DD5-9DCA-9276-E55CE5E1F804}"/>
              </a:ext>
            </a:extLst>
          </p:cNvPr>
          <p:cNvSpPr>
            <a:spLocks noGrp="1"/>
          </p:cNvSpPr>
          <p:nvPr>
            <p:ph type="sldNum" sz="quarter" idx="12"/>
          </p:nvPr>
        </p:nvSpPr>
        <p:spPr/>
        <p:txBody>
          <a:bodyPr/>
          <a:lstStyle/>
          <a:p>
            <a:fld id="{98DAD52C-8FAD-4C56-913A-D369E501256B}" type="slidenum">
              <a:rPr lang="pt-BR" smtClean="0"/>
              <a:t>28</a:t>
            </a:fld>
            <a:endParaRPr lang="pt-BR"/>
          </a:p>
        </p:txBody>
      </p:sp>
    </p:spTree>
    <p:extLst>
      <p:ext uri="{BB962C8B-B14F-4D97-AF65-F5344CB8AC3E}">
        <p14:creationId xmlns:p14="http://schemas.microsoft.com/office/powerpoint/2010/main" val="3368493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63B03209-00EC-4E0A-7A85-3F5DB2FC3FFC}"/>
              </a:ext>
            </a:extLst>
          </p:cNvPr>
          <p:cNvPicPr>
            <a:picLocks noChangeAspect="1"/>
          </p:cNvPicPr>
          <p:nvPr/>
        </p:nvPicPr>
        <p:blipFill>
          <a:blip r:embed="rId2"/>
          <a:stretch>
            <a:fillRect/>
          </a:stretch>
        </p:blipFill>
        <p:spPr>
          <a:xfrm>
            <a:off x="1187624" y="260648"/>
            <a:ext cx="6624736" cy="59766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Espaço Reservado para Rodapé 4">
            <a:extLst>
              <a:ext uri="{FF2B5EF4-FFF2-40B4-BE49-F238E27FC236}">
                <a16:creationId xmlns:a16="http://schemas.microsoft.com/office/drawing/2014/main" id="{B2A8BCBD-F445-13C7-3FF5-2771B5A56DAB}"/>
              </a:ext>
            </a:extLst>
          </p:cNvPr>
          <p:cNvSpPr>
            <a:spLocks noGrp="1"/>
          </p:cNvSpPr>
          <p:nvPr>
            <p:ph type="ftr" sz="quarter" idx="11"/>
          </p:nvPr>
        </p:nvSpPr>
        <p:spPr/>
        <p:txBody>
          <a:bodyPr/>
          <a:lstStyle/>
          <a:p>
            <a:r>
              <a:rPr lang="pt-BR"/>
              <a:t>PROF: FLÁVIO LUIS MPEVE MENDES</a:t>
            </a:r>
          </a:p>
        </p:txBody>
      </p:sp>
      <p:sp>
        <p:nvSpPr>
          <p:cNvPr id="6" name="Espaço Reservado para Número de Slide 5">
            <a:extLst>
              <a:ext uri="{FF2B5EF4-FFF2-40B4-BE49-F238E27FC236}">
                <a16:creationId xmlns:a16="http://schemas.microsoft.com/office/drawing/2014/main" id="{58C4E4EE-5A65-CD8C-230C-74FF0E2BE968}"/>
              </a:ext>
            </a:extLst>
          </p:cNvPr>
          <p:cNvSpPr>
            <a:spLocks noGrp="1"/>
          </p:cNvSpPr>
          <p:nvPr>
            <p:ph type="sldNum" sz="quarter" idx="12"/>
          </p:nvPr>
        </p:nvSpPr>
        <p:spPr/>
        <p:txBody>
          <a:bodyPr/>
          <a:lstStyle/>
          <a:p>
            <a:fld id="{98DAD52C-8FAD-4C56-913A-D369E501256B}" type="slidenum">
              <a:rPr lang="pt-BR" smtClean="0"/>
              <a:t>29</a:t>
            </a:fld>
            <a:endParaRPr lang="pt-BR"/>
          </a:p>
        </p:txBody>
      </p:sp>
    </p:spTree>
    <p:extLst>
      <p:ext uri="{BB962C8B-B14F-4D97-AF65-F5344CB8AC3E}">
        <p14:creationId xmlns:p14="http://schemas.microsoft.com/office/powerpoint/2010/main" val="1037301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99392"/>
            <a:ext cx="8229600" cy="1143000"/>
          </a:xfrm>
        </p:spPr>
        <p:txBody>
          <a:bodyPr/>
          <a:lstStyle/>
          <a:p>
            <a:r>
              <a:rPr lang="pt-BR" dirty="0"/>
              <a:t>PROJETOS TECNOLOGICO</a:t>
            </a:r>
          </a:p>
        </p:txBody>
      </p:sp>
      <p:sp>
        <p:nvSpPr>
          <p:cNvPr id="3" name="Espaço Reservado para Conteúdo 2"/>
          <p:cNvSpPr>
            <a:spLocks noGrp="1"/>
          </p:cNvSpPr>
          <p:nvPr>
            <p:ph idx="1"/>
          </p:nvPr>
        </p:nvSpPr>
        <p:spPr>
          <a:xfrm>
            <a:off x="457200" y="1124744"/>
            <a:ext cx="8229600" cy="5472608"/>
          </a:xfrm>
        </p:spPr>
        <p:txBody>
          <a:bodyPr>
            <a:normAutofit fontScale="85000" lnSpcReduction="10000"/>
          </a:bodyPr>
          <a:lstStyle/>
          <a:p>
            <a:pPr algn="just"/>
            <a:r>
              <a:rPr lang="pt-PT" dirty="0"/>
              <a:t>De entre os diferentes tipos de projectos, interessa-nos particularmente o projecto tecnológico, isto é, o projecto que tem a ver com as actividades que se desenvolvem no âmbito das tecnologias que nos dizem respeito e nos interessam particularmente.</a:t>
            </a:r>
          </a:p>
          <a:p>
            <a:pPr algn="just"/>
            <a:r>
              <a:rPr lang="pt-PT" dirty="0"/>
              <a:t>Desse modo, no ambito da nossa formação, o projeto tecnológico, é visto como um projecto de pesquisa ou panificação de pesquisa. Entendo-se como um trabalho de pesquisa que tem como objectivo resolver um problema que é apresentado. </a:t>
            </a:r>
          </a:p>
          <a:p>
            <a:pPr algn="just"/>
            <a:r>
              <a:rPr lang="pt-PT" dirty="0"/>
              <a:t>Toda estrutura de trabalho (projecto tecnológico, monografia, dissertação ou tese), deve conteplar os elementos </a:t>
            </a:r>
            <a:r>
              <a:rPr lang="pt-BR" b="1" dirty="0" err="1"/>
              <a:t>pré</a:t>
            </a:r>
            <a:r>
              <a:rPr lang="pt-BR" b="1" dirty="0"/>
              <a:t>-textuais, </a:t>
            </a:r>
            <a:r>
              <a:rPr lang="pt-PT" dirty="0"/>
              <a:t>elementos </a:t>
            </a:r>
            <a:r>
              <a:rPr lang="pt-BR" b="1" dirty="0"/>
              <a:t>textuais e </a:t>
            </a:r>
            <a:r>
              <a:rPr lang="pt-PT" dirty="0"/>
              <a:t>elementos </a:t>
            </a:r>
            <a:r>
              <a:rPr lang="pt-BR" b="1" dirty="0"/>
              <a:t>pós-textuais.</a:t>
            </a:r>
          </a:p>
        </p:txBody>
      </p:sp>
      <p:sp>
        <p:nvSpPr>
          <p:cNvPr id="4" name="Espaço Reservado para Rodapé 3">
            <a:extLst>
              <a:ext uri="{FF2B5EF4-FFF2-40B4-BE49-F238E27FC236}">
                <a16:creationId xmlns:a16="http://schemas.microsoft.com/office/drawing/2014/main" id="{A521A30A-ADFE-A37C-BA6C-80BDC4504B24}"/>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8ACF1DF8-C94B-69E7-37B7-79B77B602472}"/>
              </a:ext>
            </a:extLst>
          </p:cNvPr>
          <p:cNvSpPr>
            <a:spLocks noGrp="1"/>
          </p:cNvSpPr>
          <p:nvPr>
            <p:ph type="sldNum" sz="quarter" idx="12"/>
          </p:nvPr>
        </p:nvSpPr>
        <p:spPr/>
        <p:txBody>
          <a:bodyPr/>
          <a:lstStyle/>
          <a:p>
            <a:fld id="{98DAD52C-8FAD-4C56-913A-D369E501256B}" type="slidenum">
              <a:rPr lang="pt-BR" smtClean="0"/>
              <a:t>3</a:t>
            </a:fld>
            <a:endParaRPr lang="pt-BR"/>
          </a:p>
        </p:txBody>
      </p:sp>
    </p:spTree>
    <p:extLst>
      <p:ext uri="{BB962C8B-B14F-4D97-AF65-F5344CB8AC3E}">
        <p14:creationId xmlns:p14="http://schemas.microsoft.com/office/powerpoint/2010/main" val="1670821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287F122-EBDE-D163-4561-7EFE47E3E9DC}"/>
              </a:ext>
            </a:extLst>
          </p:cNvPr>
          <p:cNvPicPr>
            <a:picLocks noChangeAspect="1"/>
          </p:cNvPicPr>
          <p:nvPr/>
        </p:nvPicPr>
        <p:blipFill>
          <a:blip r:embed="rId2"/>
          <a:stretch>
            <a:fillRect/>
          </a:stretch>
        </p:blipFill>
        <p:spPr>
          <a:xfrm>
            <a:off x="755576" y="428889"/>
            <a:ext cx="6318448" cy="6000222"/>
          </a:xfrm>
          <a:prstGeom prst="rect">
            <a:avLst/>
          </a:prstGeom>
        </p:spPr>
      </p:pic>
      <p:sp>
        <p:nvSpPr>
          <p:cNvPr id="4" name="Espaço Reservado para Rodapé 3">
            <a:extLst>
              <a:ext uri="{FF2B5EF4-FFF2-40B4-BE49-F238E27FC236}">
                <a16:creationId xmlns:a16="http://schemas.microsoft.com/office/drawing/2014/main" id="{28FC29C2-5720-3E2E-40E0-997AA80A1D8E}"/>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7467E8DD-F530-0808-FBF0-647EF6047DAB}"/>
              </a:ext>
            </a:extLst>
          </p:cNvPr>
          <p:cNvSpPr>
            <a:spLocks noGrp="1"/>
          </p:cNvSpPr>
          <p:nvPr>
            <p:ph type="sldNum" sz="quarter" idx="12"/>
          </p:nvPr>
        </p:nvSpPr>
        <p:spPr/>
        <p:txBody>
          <a:bodyPr/>
          <a:lstStyle/>
          <a:p>
            <a:fld id="{98DAD52C-8FAD-4C56-913A-D369E501256B}" type="slidenum">
              <a:rPr lang="pt-BR" smtClean="0"/>
              <a:t>30</a:t>
            </a:fld>
            <a:endParaRPr lang="pt-BR"/>
          </a:p>
        </p:txBody>
      </p:sp>
    </p:spTree>
    <p:extLst>
      <p:ext uri="{BB962C8B-B14F-4D97-AF65-F5344CB8AC3E}">
        <p14:creationId xmlns:p14="http://schemas.microsoft.com/office/powerpoint/2010/main" val="2239373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6B0EAB9F-548C-2800-FE32-01EFCA3D0F36}"/>
              </a:ext>
            </a:extLst>
          </p:cNvPr>
          <p:cNvPicPr>
            <a:picLocks noChangeAspect="1"/>
          </p:cNvPicPr>
          <p:nvPr/>
        </p:nvPicPr>
        <p:blipFill>
          <a:blip r:embed="rId2"/>
          <a:stretch>
            <a:fillRect/>
          </a:stretch>
        </p:blipFill>
        <p:spPr>
          <a:xfrm>
            <a:off x="827584" y="260648"/>
            <a:ext cx="5976664" cy="6408712"/>
          </a:xfrm>
          <a:prstGeom prst="rect">
            <a:avLst/>
          </a:prstGeom>
        </p:spPr>
      </p:pic>
      <p:sp>
        <p:nvSpPr>
          <p:cNvPr id="5" name="Espaço Reservado para Rodapé 4">
            <a:extLst>
              <a:ext uri="{FF2B5EF4-FFF2-40B4-BE49-F238E27FC236}">
                <a16:creationId xmlns:a16="http://schemas.microsoft.com/office/drawing/2014/main" id="{D26C6C55-CE45-5F5E-95F3-75CDDB7485BC}"/>
              </a:ext>
            </a:extLst>
          </p:cNvPr>
          <p:cNvSpPr>
            <a:spLocks noGrp="1"/>
          </p:cNvSpPr>
          <p:nvPr>
            <p:ph type="ftr" sz="quarter" idx="11"/>
          </p:nvPr>
        </p:nvSpPr>
        <p:spPr/>
        <p:txBody>
          <a:bodyPr/>
          <a:lstStyle/>
          <a:p>
            <a:r>
              <a:rPr lang="pt-BR"/>
              <a:t>PROF: FLÁVIO LUIS MPEVE MENDES</a:t>
            </a:r>
          </a:p>
        </p:txBody>
      </p:sp>
      <p:sp>
        <p:nvSpPr>
          <p:cNvPr id="6" name="Espaço Reservado para Número de Slide 5">
            <a:extLst>
              <a:ext uri="{FF2B5EF4-FFF2-40B4-BE49-F238E27FC236}">
                <a16:creationId xmlns:a16="http://schemas.microsoft.com/office/drawing/2014/main" id="{3285735D-454D-44C1-4735-EAAF66DF64C2}"/>
              </a:ext>
            </a:extLst>
          </p:cNvPr>
          <p:cNvSpPr>
            <a:spLocks noGrp="1"/>
          </p:cNvSpPr>
          <p:nvPr>
            <p:ph type="sldNum" sz="quarter" idx="12"/>
          </p:nvPr>
        </p:nvSpPr>
        <p:spPr/>
        <p:txBody>
          <a:bodyPr/>
          <a:lstStyle/>
          <a:p>
            <a:fld id="{98DAD52C-8FAD-4C56-913A-D369E501256B}" type="slidenum">
              <a:rPr lang="pt-BR" smtClean="0"/>
              <a:t>31</a:t>
            </a:fld>
            <a:endParaRPr lang="pt-BR"/>
          </a:p>
        </p:txBody>
      </p:sp>
    </p:spTree>
    <p:extLst>
      <p:ext uri="{BB962C8B-B14F-4D97-AF65-F5344CB8AC3E}">
        <p14:creationId xmlns:p14="http://schemas.microsoft.com/office/powerpoint/2010/main" val="518075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96EAE72-20F7-BD92-8F27-78A0299230C6}"/>
              </a:ext>
            </a:extLst>
          </p:cNvPr>
          <p:cNvPicPr>
            <a:picLocks noChangeAspect="1"/>
          </p:cNvPicPr>
          <p:nvPr/>
        </p:nvPicPr>
        <p:blipFill>
          <a:blip r:embed="rId2"/>
          <a:stretch>
            <a:fillRect/>
          </a:stretch>
        </p:blipFill>
        <p:spPr>
          <a:xfrm>
            <a:off x="683568" y="262558"/>
            <a:ext cx="6530578" cy="6406802"/>
          </a:xfrm>
          <a:prstGeom prst="rect">
            <a:avLst/>
          </a:prstGeom>
        </p:spPr>
      </p:pic>
      <p:sp>
        <p:nvSpPr>
          <p:cNvPr id="5" name="Espaço Reservado para Rodapé 4">
            <a:extLst>
              <a:ext uri="{FF2B5EF4-FFF2-40B4-BE49-F238E27FC236}">
                <a16:creationId xmlns:a16="http://schemas.microsoft.com/office/drawing/2014/main" id="{44BA36D4-2D12-7220-661E-2CE61E22B099}"/>
              </a:ext>
            </a:extLst>
          </p:cNvPr>
          <p:cNvSpPr>
            <a:spLocks noGrp="1"/>
          </p:cNvSpPr>
          <p:nvPr>
            <p:ph type="ftr" sz="quarter" idx="11"/>
          </p:nvPr>
        </p:nvSpPr>
        <p:spPr/>
        <p:txBody>
          <a:bodyPr/>
          <a:lstStyle/>
          <a:p>
            <a:r>
              <a:rPr lang="pt-BR"/>
              <a:t>PROF: FLÁVIO LUIS MPEVE MENDES</a:t>
            </a:r>
          </a:p>
        </p:txBody>
      </p:sp>
      <p:sp>
        <p:nvSpPr>
          <p:cNvPr id="6" name="Espaço Reservado para Número de Slide 5">
            <a:extLst>
              <a:ext uri="{FF2B5EF4-FFF2-40B4-BE49-F238E27FC236}">
                <a16:creationId xmlns:a16="http://schemas.microsoft.com/office/drawing/2014/main" id="{48B07E8D-4FBD-FB9A-D790-44E43479111E}"/>
              </a:ext>
            </a:extLst>
          </p:cNvPr>
          <p:cNvSpPr>
            <a:spLocks noGrp="1"/>
          </p:cNvSpPr>
          <p:nvPr>
            <p:ph type="sldNum" sz="quarter" idx="12"/>
          </p:nvPr>
        </p:nvSpPr>
        <p:spPr/>
        <p:txBody>
          <a:bodyPr/>
          <a:lstStyle/>
          <a:p>
            <a:fld id="{98DAD52C-8FAD-4C56-913A-D369E501256B}" type="slidenum">
              <a:rPr lang="pt-BR" smtClean="0"/>
              <a:t>32</a:t>
            </a:fld>
            <a:endParaRPr lang="pt-BR"/>
          </a:p>
        </p:txBody>
      </p:sp>
    </p:spTree>
    <p:extLst>
      <p:ext uri="{BB962C8B-B14F-4D97-AF65-F5344CB8AC3E}">
        <p14:creationId xmlns:p14="http://schemas.microsoft.com/office/powerpoint/2010/main" val="84107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816C2C59-0FF8-2AC7-9CD3-AEDC2D25C7D3}"/>
              </a:ext>
            </a:extLst>
          </p:cNvPr>
          <p:cNvPicPr>
            <a:picLocks noChangeAspect="1"/>
          </p:cNvPicPr>
          <p:nvPr/>
        </p:nvPicPr>
        <p:blipFill>
          <a:blip r:embed="rId2"/>
          <a:stretch>
            <a:fillRect/>
          </a:stretch>
        </p:blipFill>
        <p:spPr>
          <a:xfrm>
            <a:off x="899592" y="116632"/>
            <a:ext cx="6552728" cy="4248814"/>
          </a:xfrm>
          <a:prstGeom prst="rect">
            <a:avLst/>
          </a:prstGeom>
        </p:spPr>
      </p:pic>
      <p:pic>
        <p:nvPicPr>
          <p:cNvPr id="6" name="Imagem 5">
            <a:extLst>
              <a:ext uri="{FF2B5EF4-FFF2-40B4-BE49-F238E27FC236}">
                <a16:creationId xmlns:a16="http://schemas.microsoft.com/office/drawing/2014/main" id="{DD71A78C-FA51-27D2-5A24-44D5421E3F28}"/>
              </a:ext>
            </a:extLst>
          </p:cNvPr>
          <p:cNvPicPr>
            <a:picLocks noChangeAspect="1"/>
          </p:cNvPicPr>
          <p:nvPr/>
        </p:nvPicPr>
        <p:blipFill>
          <a:blip r:embed="rId3"/>
          <a:stretch>
            <a:fillRect/>
          </a:stretch>
        </p:blipFill>
        <p:spPr>
          <a:xfrm>
            <a:off x="827584" y="4149080"/>
            <a:ext cx="6696744" cy="1296144"/>
          </a:xfrm>
          <a:prstGeom prst="rect">
            <a:avLst/>
          </a:prstGeom>
        </p:spPr>
      </p:pic>
      <p:sp>
        <p:nvSpPr>
          <p:cNvPr id="7" name="Espaço Reservado para Rodapé 6">
            <a:extLst>
              <a:ext uri="{FF2B5EF4-FFF2-40B4-BE49-F238E27FC236}">
                <a16:creationId xmlns:a16="http://schemas.microsoft.com/office/drawing/2014/main" id="{0AD78EB8-2C60-2A44-C277-8D92A1823BC8}"/>
              </a:ext>
            </a:extLst>
          </p:cNvPr>
          <p:cNvSpPr>
            <a:spLocks noGrp="1"/>
          </p:cNvSpPr>
          <p:nvPr>
            <p:ph type="ftr" sz="quarter" idx="11"/>
          </p:nvPr>
        </p:nvSpPr>
        <p:spPr/>
        <p:txBody>
          <a:bodyPr/>
          <a:lstStyle/>
          <a:p>
            <a:r>
              <a:rPr lang="pt-BR"/>
              <a:t>PROF: FLÁVIO LUIS MPEVE MENDES</a:t>
            </a:r>
          </a:p>
        </p:txBody>
      </p:sp>
      <p:sp>
        <p:nvSpPr>
          <p:cNvPr id="8" name="Espaço Reservado para Número de Slide 7">
            <a:extLst>
              <a:ext uri="{FF2B5EF4-FFF2-40B4-BE49-F238E27FC236}">
                <a16:creationId xmlns:a16="http://schemas.microsoft.com/office/drawing/2014/main" id="{45E35B34-1BDD-D706-3B73-C45E13BA5732}"/>
              </a:ext>
            </a:extLst>
          </p:cNvPr>
          <p:cNvSpPr>
            <a:spLocks noGrp="1"/>
          </p:cNvSpPr>
          <p:nvPr>
            <p:ph type="sldNum" sz="quarter" idx="12"/>
          </p:nvPr>
        </p:nvSpPr>
        <p:spPr/>
        <p:txBody>
          <a:bodyPr/>
          <a:lstStyle/>
          <a:p>
            <a:fld id="{98DAD52C-8FAD-4C56-913A-D369E501256B}" type="slidenum">
              <a:rPr lang="pt-BR" smtClean="0"/>
              <a:t>33</a:t>
            </a:fld>
            <a:endParaRPr lang="pt-BR"/>
          </a:p>
        </p:txBody>
      </p:sp>
    </p:spTree>
    <p:extLst>
      <p:ext uri="{BB962C8B-B14F-4D97-AF65-F5344CB8AC3E}">
        <p14:creationId xmlns:p14="http://schemas.microsoft.com/office/powerpoint/2010/main" val="250678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B169E59-9136-F0B7-7021-F60053CD93FD}"/>
              </a:ext>
            </a:extLst>
          </p:cNvPr>
          <p:cNvPicPr>
            <a:picLocks noChangeAspect="1"/>
          </p:cNvPicPr>
          <p:nvPr/>
        </p:nvPicPr>
        <p:blipFill>
          <a:blip r:embed="rId2"/>
          <a:stretch>
            <a:fillRect/>
          </a:stretch>
        </p:blipFill>
        <p:spPr>
          <a:xfrm>
            <a:off x="611560" y="263274"/>
            <a:ext cx="6912768" cy="4029822"/>
          </a:xfrm>
          <a:prstGeom prst="rect">
            <a:avLst/>
          </a:prstGeom>
        </p:spPr>
      </p:pic>
      <p:pic>
        <p:nvPicPr>
          <p:cNvPr id="7" name="Imagem 6">
            <a:extLst>
              <a:ext uri="{FF2B5EF4-FFF2-40B4-BE49-F238E27FC236}">
                <a16:creationId xmlns:a16="http://schemas.microsoft.com/office/drawing/2014/main" id="{908B1FE3-1E76-BB2B-A47D-91642FD212D6}"/>
              </a:ext>
            </a:extLst>
          </p:cNvPr>
          <p:cNvPicPr>
            <a:picLocks noChangeAspect="1"/>
          </p:cNvPicPr>
          <p:nvPr/>
        </p:nvPicPr>
        <p:blipFill>
          <a:blip r:embed="rId3"/>
          <a:stretch>
            <a:fillRect/>
          </a:stretch>
        </p:blipFill>
        <p:spPr>
          <a:xfrm>
            <a:off x="582985" y="4293096"/>
            <a:ext cx="6941343" cy="2301630"/>
          </a:xfrm>
          <a:prstGeom prst="rect">
            <a:avLst/>
          </a:prstGeom>
        </p:spPr>
      </p:pic>
      <p:sp>
        <p:nvSpPr>
          <p:cNvPr id="8" name="Espaço Reservado para Rodapé 7">
            <a:extLst>
              <a:ext uri="{FF2B5EF4-FFF2-40B4-BE49-F238E27FC236}">
                <a16:creationId xmlns:a16="http://schemas.microsoft.com/office/drawing/2014/main" id="{254A2033-0325-42EE-A469-E022495FA292}"/>
              </a:ext>
            </a:extLst>
          </p:cNvPr>
          <p:cNvSpPr>
            <a:spLocks noGrp="1"/>
          </p:cNvSpPr>
          <p:nvPr>
            <p:ph type="ftr" sz="quarter" idx="11"/>
          </p:nvPr>
        </p:nvSpPr>
        <p:spPr/>
        <p:txBody>
          <a:bodyPr/>
          <a:lstStyle/>
          <a:p>
            <a:r>
              <a:rPr lang="pt-BR"/>
              <a:t>PROF: FLÁVIO LUIS MPEVE MENDES</a:t>
            </a:r>
          </a:p>
        </p:txBody>
      </p:sp>
      <p:sp>
        <p:nvSpPr>
          <p:cNvPr id="9" name="Espaço Reservado para Número de Slide 8">
            <a:extLst>
              <a:ext uri="{FF2B5EF4-FFF2-40B4-BE49-F238E27FC236}">
                <a16:creationId xmlns:a16="http://schemas.microsoft.com/office/drawing/2014/main" id="{0AAF9A16-169E-412D-A1AA-798E99287DD0}"/>
              </a:ext>
            </a:extLst>
          </p:cNvPr>
          <p:cNvSpPr>
            <a:spLocks noGrp="1"/>
          </p:cNvSpPr>
          <p:nvPr>
            <p:ph type="sldNum" sz="quarter" idx="12"/>
          </p:nvPr>
        </p:nvSpPr>
        <p:spPr/>
        <p:txBody>
          <a:bodyPr/>
          <a:lstStyle/>
          <a:p>
            <a:fld id="{98DAD52C-8FAD-4C56-913A-D369E501256B}" type="slidenum">
              <a:rPr lang="pt-BR" smtClean="0"/>
              <a:t>34</a:t>
            </a:fld>
            <a:endParaRPr lang="pt-BR"/>
          </a:p>
        </p:txBody>
      </p:sp>
    </p:spTree>
    <p:extLst>
      <p:ext uri="{BB962C8B-B14F-4D97-AF65-F5344CB8AC3E}">
        <p14:creationId xmlns:p14="http://schemas.microsoft.com/office/powerpoint/2010/main" val="3340219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AA32F964-18D7-BC0C-23B3-6475649BF730}"/>
              </a:ext>
            </a:extLst>
          </p:cNvPr>
          <p:cNvPicPr>
            <a:picLocks noChangeAspect="1"/>
          </p:cNvPicPr>
          <p:nvPr/>
        </p:nvPicPr>
        <p:blipFill>
          <a:blip r:embed="rId2"/>
          <a:stretch>
            <a:fillRect/>
          </a:stretch>
        </p:blipFill>
        <p:spPr>
          <a:xfrm>
            <a:off x="683568" y="274340"/>
            <a:ext cx="7704856" cy="6309320"/>
          </a:xfrm>
          <a:prstGeom prst="rect">
            <a:avLst/>
          </a:prstGeom>
        </p:spPr>
      </p:pic>
      <p:sp>
        <p:nvSpPr>
          <p:cNvPr id="5" name="Espaço Reservado para Rodapé 4">
            <a:extLst>
              <a:ext uri="{FF2B5EF4-FFF2-40B4-BE49-F238E27FC236}">
                <a16:creationId xmlns:a16="http://schemas.microsoft.com/office/drawing/2014/main" id="{5BED4858-6F03-790D-459E-E981A6A1142D}"/>
              </a:ext>
            </a:extLst>
          </p:cNvPr>
          <p:cNvSpPr>
            <a:spLocks noGrp="1"/>
          </p:cNvSpPr>
          <p:nvPr>
            <p:ph type="ftr" sz="quarter" idx="11"/>
          </p:nvPr>
        </p:nvSpPr>
        <p:spPr/>
        <p:txBody>
          <a:bodyPr/>
          <a:lstStyle/>
          <a:p>
            <a:r>
              <a:rPr lang="pt-BR"/>
              <a:t>PROF: FLÁVIO LUIS MPEVE MENDES</a:t>
            </a:r>
          </a:p>
        </p:txBody>
      </p:sp>
      <p:sp>
        <p:nvSpPr>
          <p:cNvPr id="6" name="Espaço Reservado para Número de Slide 5">
            <a:extLst>
              <a:ext uri="{FF2B5EF4-FFF2-40B4-BE49-F238E27FC236}">
                <a16:creationId xmlns:a16="http://schemas.microsoft.com/office/drawing/2014/main" id="{B1B84C11-08A5-E097-320E-DC7CBBBBB173}"/>
              </a:ext>
            </a:extLst>
          </p:cNvPr>
          <p:cNvSpPr>
            <a:spLocks noGrp="1"/>
          </p:cNvSpPr>
          <p:nvPr>
            <p:ph type="sldNum" sz="quarter" idx="12"/>
          </p:nvPr>
        </p:nvSpPr>
        <p:spPr/>
        <p:txBody>
          <a:bodyPr/>
          <a:lstStyle/>
          <a:p>
            <a:fld id="{98DAD52C-8FAD-4C56-913A-D369E501256B}" type="slidenum">
              <a:rPr lang="pt-BR" smtClean="0"/>
              <a:t>35</a:t>
            </a:fld>
            <a:endParaRPr lang="pt-BR"/>
          </a:p>
        </p:txBody>
      </p:sp>
    </p:spTree>
    <p:extLst>
      <p:ext uri="{BB962C8B-B14F-4D97-AF65-F5344CB8AC3E}">
        <p14:creationId xmlns:p14="http://schemas.microsoft.com/office/powerpoint/2010/main" val="2391008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318356" y="260648"/>
            <a:ext cx="8507288" cy="5184576"/>
          </a:xfrm>
        </p:spPr>
        <p:txBody>
          <a:bodyPr>
            <a:noAutofit/>
          </a:bodyPr>
          <a:lstStyle/>
          <a:p>
            <a:pPr algn="just"/>
            <a:r>
              <a:rPr lang="pt-BR" b="1" dirty="0"/>
              <a:t>Aspectos Gerais</a:t>
            </a:r>
          </a:p>
          <a:p>
            <a:pPr marL="0" indent="0" algn="just">
              <a:buNone/>
            </a:pPr>
            <a:endParaRPr lang="pt-BR" sz="1400" i="1" dirty="0"/>
          </a:p>
          <a:p>
            <a:pPr marL="0" indent="0" algn="just">
              <a:buNone/>
            </a:pPr>
            <a:r>
              <a:rPr lang="pt-BR" sz="2300" i="1" dirty="0"/>
              <a:t>Texto</a:t>
            </a:r>
            <a:r>
              <a:rPr lang="pt-BR" sz="2300" dirty="0"/>
              <a:t>: papel A4 - 210x297mm – branco</a:t>
            </a:r>
          </a:p>
          <a:p>
            <a:pPr marL="0" indent="0" algn="just">
              <a:buNone/>
            </a:pPr>
            <a:r>
              <a:rPr lang="pt-BR" sz="2300" b="1" dirty="0"/>
              <a:t>*Margens</a:t>
            </a:r>
          </a:p>
          <a:p>
            <a:pPr marL="0" indent="0" algn="just">
              <a:buNone/>
            </a:pPr>
            <a:r>
              <a:rPr lang="pt-BR" sz="2300" dirty="0"/>
              <a:t>Superior 2,5 cm e Esquerda 1,5 cm Inferior 2,0 cm e Direita 2,0 cm </a:t>
            </a:r>
          </a:p>
          <a:p>
            <a:pPr marL="0" indent="0" algn="just">
              <a:buNone/>
            </a:pPr>
            <a:r>
              <a:rPr lang="pt-BR" sz="2300" dirty="0"/>
              <a:t>Espaçamento entre linhas: 1,5 cm.</a:t>
            </a:r>
          </a:p>
          <a:p>
            <a:pPr marL="0" indent="0" algn="just">
              <a:buNone/>
            </a:pPr>
            <a:r>
              <a:rPr lang="pt-BR" sz="2300" b="1" dirty="0"/>
              <a:t>* Conteúdo</a:t>
            </a:r>
            <a:r>
              <a:rPr lang="pt-BR" sz="2300" dirty="0"/>
              <a:t> </a:t>
            </a:r>
          </a:p>
          <a:p>
            <a:pPr marL="0" indent="0" algn="just">
              <a:buNone/>
            </a:pPr>
            <a:r>
              <a:rPr lang="pt-BR" sz="2300" dirty="0"/>
              <a:t>Tipo de letra </a:t>
            </a:r>
            <a:r>
              <a:rPr lang="pt-BR" sz="2300" b="1" dirty="0"/>
              <a:t>Arial</a:t>
            </a:r>
            <a:r>
              <a:rPr lang="pt-BR" sz="2300" dirty="0"/>
              <a:t> ou pode ser </a:t>
            </a:r>
            <a:r>
              <a:rPr lang="pt-BR" sz="2300" b="1" dirty="0"/>
              <a:t>Times New Roman</a:t>
            </a:r>
          </a:p>
          <a:p>
            <a:pPr marL="0" indent="0" algn="just">
              <a:buNone/>
            </a:pPr>
            <a:r>
              <a:rPr lang="pt-BR" sz="2300" dirty="0"/>
              <a:t>Títulos ou (Introdução, Capítulos, Conclusão, Referencias e outros): tamanho de letras 14 e negritado.</a:t>
            </a:r>
          </a:p>
          <a:p>
            <a:pPr marL="0" indent="0" algn="just">
              <a:buNone/>
            </a:pPr>
            <a:r>
              <a:rPr lang="pt-BR" sz="2300" dirty="0"/>
              <a:t>Subtítulos: tamanho de letra 13 e o restante: tamanho 12 e negritado.</a:t>
            </a:r>
          </a:p>
          <a:p>
            <a:pPr marL="0" indent="0" algn="just">
              <a:buNone/>
            </a:pPr>
            <a:r>
              <a:rPr lang="pt-BR" sz="2300" dirty="0"/>
              <a:t>Parágrafo: avanço da primeira linha pode ser 1cm ou 1,15 cm ou 1,5.</a:t>
            </a:r>
          </a:p>
          <a:p>
            <a:pPr marL="0" indent="0" algn="just">
              <a:buNone/>
            </a:pPr>
            <a:r>
              <a:rPr lang="pt-BR" sz="2300" dirty="0"/>
              <a:t>Parágrafo: espaçamento entre as 1,5.</a:t>
            </a:r>
          </a:p>
          <a:p>
            <a:pPr marL="0" indent="0" algn="just">
              <a:buNone/>
            </a:pPr>
            <a:r>
              <a:rPr lang="pt-BR" sz="2300" dirty="0"/>
              <a:t>Parágrafo (texto): tamanho de letra 12.</a:t>
            </a:r>
          </a:p>
          <a:p>
            <a:pPr marL="0" indent="0" algn="just">
              <a:buNone/>
            </a:pPr>
            <a:r>
              <a:rPr lang="pt-BR" sz="2300" dirty="0"/>
              <a:t>Palavras de língua estrangeira: modo </a:t>
            </a:r>
            <a:r>
              <a:rPr lang="pt-BR" sz="2300" i="1" dirty="0"/>
              <a:t>itálico</a:t>
            </a:r>
            <a:r>
              <a:rPr lang="pt-BR" sz="2300" dirty="0"/>
              <a:t>.</a:t>
            </a:r>
          </a:p>
          <a:p>
            <a:pPr marL="0" indent="0" algn="just">
              <a:buNone/>
            </a:pPr>
            <a:endParaRPr lang="pt-BR" sz="2300" dirty="0"/>
          </a:p>
          <a:p>
            <a:pPr algn="just"/>
            <a:endParaRPr lang="pt-BR" sz="700" b="1" dirty="0"/>
          </a:p>
        </p:txBody>
      </p:sp>
      <p:sp>
        <p:nvSpPr>
          <p:cNvPr id="6" name="Espaço Reservado para Rodapé 5">
            <a:extLst>
              <a:ext uri="{FF2B5EF4-FFF2-40B4-BE49-F238E27FC236}">
                <a16:creationId xmlns:a16="http://schemas.microsoft.com/office/drawing/2014/main" id="{22A254EB-245E-1687-6F74-63E1A6B3EB0C}"/>
              </a:ext>
            </a:extLst>
          </p:cNvPr>
          <p:cNvSpPr>
            <a:spLocks noGrp="1"/>
          </p:cNvSpPr>
          <p:nvPr>
            <p:ph type="ftr" sz="quarter" idx="11"/>
          </p:nvPr>
        </p:nvSpPr>
        <p:spPr/>
        <p:txBody>
          <a:bodyPr/>
          <a:lstStyle/>
          <a:p>
            <a:r>
              <a:rPr lang="pt-BR"/>
              <a:t>PROF: FLÁVIO LUIS MPEVE MENDES</a:t>
            </a:r>
          </a:p>
        </p:txBody>
      </p:sp>
      <p:sp>
        <p:nvSpPr>
          <p:cNvPr id="7" name="Espaço Reservado para Número de Slide 6">
            <a:extLst>
              <a:ext uri="{FF2B5EF4-FFF2-40B4-BE49-F238E27FC236}">
                <a16:creationId xmlns:a16="http://schemas.microsoft.com/office/drawing/2014/main" id="{8FFA5F27-1338-0D3D-1EE9-E5EC17CE5092}"/>
              </a:ext>
            </a:extLst>
          </p:cNvPr>
          <p:cNvSpPr>
            <a:spLocks noGrp="1"/>
          </p:cNvSpPr>
          <p:nvPr>
            <p:ph type="sldNum" sz="quarter" idx="12"/>
          </p:nvPr>
        </p:nvSpPr>
        <p:spPr/>
        <p:txBody>
          <a:bodyPr/>
          <a:lstStyle/>
          <a:p>
            <a:fld id="{98DAD52C-8FAD-4C56-913A-D369E501256B}" type="slidenum">
              <a:rPr lang="pt-BR" smtClean="0"/>
              <a:t>36</a:t>
            </a:fld>
            <a:endParaRPr lang="pt-BR"/>
          </a:p>
        </p:txBody>
      </p:sp>
    </p:spTree>
    <p:extLst>
      <p:ext uri="{BB962C8B-B14F-4D97-AF65-F5344CB8AC3E}">
        <p14:creationId xmlns:p14="http://schemas.microsoft.com/office/powerpoint/2010/main" val="7955157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1287016"/>
          </a:xfrm>
        </p:spPr>
        <p:txBody>
          <a:bodyPr>
            <a:normAutofit fontScale="90000"/>
          </a:bodyPr>
          <a:lstStyle/>
          <a:p>
            <a:r>
              <a:rPr lang="pt-BR" b="1" dirty="0"/>
              <a:t>O significado dos elementos </a:t>
            </a:r>
            <a:br>
              <a:rPr lang="pt-BR" b="1" dirty="0"/>
            </a:br>
            <a:r>
              <a:rPr lang="pt-BR" b="1" dirty="0"/>
              <a:t>textuais</a:t>
            </a:r>
            <a:r>
              <a:rPr lang="pt-BR" dirty="0"/>
              <a:t> </a:t>
            </a:r>
          </a:p>
        </p:txBody>
      </p:sp>
      <p:sp>
        <p:nvSpPr>
          <p:cNvPr id="3" name="Espaço Reservado para Conteúdo 2"/>
          <p:cNvSpPr>
            <a:spLocks noGrp="1"/>
          </p:cNvSpPr>
          <p:nvPr>
            <p:ph idx="1"/>
          </p:nvPr>
        </p:nvSpPr>
        <p:spPr>
          <a:xfrm>
            <a:off x="457200" y="1412776"/>
            <a:ext cx="8229600" cy="5400600"/>
          </a:xfrm>
        </p:spPr>
        <p:txBody>
          <a:bodyPr>
            <a:noAutofit/>
          </a:bodyPr>
          <a:lstStyle/>
          <a:p>
            <a:r>
              <a:rPr lang="pt-BR" b="1" dirty="0"/>
              <a:t>Fundamentação Teórica / Abordagem Teórica</a:t>
            </a:r>
          </a:p>
          <a:p>
            <a:pPr marL="0" indent="0" algn="just">
              <a:buNone/>
            </a:pPr>
            <a:endParaRPr lang="pt-BR" sz="900" dirty="0"/>
          </a:p>
          <a:p>
            <a:pPr marL="0" indent="0" algn="just">
              <a:buNone/>
            </a:pPr>
            <a:r>
              <a:rPr lang="pt-BR" sz="2400" dirty="0"/>
              <a:t>Elemento </a:t>
            </a:r>
            <a:r>
              <a:rPr lang="pt-BR" sz="2400" b="1" dirty="0"/>
              <a:t>obrigatório. A Fundamentação Teórica  </a:t>
            </a:r>
            <a:r>
              <a:rPr lang="pt-BR" sz="2400" dirty="0"/>
              <a:t>OU </a:t>
            </a:r>
            <a:r>
              <a:rPr lang="pt-BR" sz="2400" b="1" dirty="0"/>
              <a:t>desenvolvimento</a:t>
            </a:r>
            <a:r>
              <a:rPr lang="pt-BR" sz="2400" dirty="0"/>
              <a:t> é a parte mais extensa do trabalho; também pode ser denominado de corpo do assunto. O seu principal objetivo é comunicar ao leitor os resultados da pesquisa através de consultas bibliográfica. É a apresentação do tema de forma lógica e progressivamente ordenada (capítulos e subcapítulos) dos pontos principais do trabalho. Sugere-se consultar as Normas da ABNT ou APA. Consta a fundamentação </a:t>
            </a:r>
            <a:r>
              <a:rPr lang="pt-BR" sz="2400" dirty="0" err="1"/>
              <a:t>teorica</a:t>
            </a:r>
            <a:r>
              <a:rPr lang="pt-BR" sz="2400" dirty="0"/>
              <a:t> através dos capítulos e subcapítulos, apresentação de resultados no ultimo capítulo, bem como a discussão dos resultados que conduzam às principais conclusões. </a:t>
            </a:r>
            <a:endParaRPr lang="pt-BR" sz="800" b="1" dirty="0"/>
          </a:p>
        </p:txBody>
      </p:sp>
      <p:sp>
        <p:nvSpPr>
          <p:cNvPr id="4" name="Espaço Reservado para Rodapé 3">
            <a:extLst>
              <a:ext uri="{FF2B5EF4-FFF2-40B4-BE49-F238E27FC236}">
                <a16:creationId xmlns:a16="http://schemas.microsoft.com/office/drawing/2014/main" id="{B24B6705-6E42-1DC8-E37C-595E9E82A375}"/>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6D927817-46D2-05F8-A27C-E20D1E4E1FC0}"/>
              </a:ext>
            </a:extLst>
          </p:cNvPr>
          <p:cNvSpPr>
            <a:spLocks noGrp="1"/>
          </p:cNvSpPr>
          <p:nvPr>
            <p:ph type="sldNum" sz="quarter" idx="12"/>
          </p:nvPr>
        </p:nvSpPr>
        <p:spPr/>
        <p:txBody>
          <a:bodyPr/>
          <a:lstStyle/>
          <a:p>
            <a:fld id="{98DAD52C-8FAD-4C56-913A-D369E501256B}" type="slidenum">
              <a:rPr lang="pt-BR" smtClean="0"/>
              <a:t>37</a:t>
            </a:fld>
            <a:endParaRPr lang="pt-BR"/>
          </a:p>
        </p:txBody>
      </p:sp>
    </p:spTree>
    <p:extLst>
      <p:ext uri="{BB962C8B-B14F-4D97-AF65-F5344CB8AC3E}">
        <p14:creationId xmlns:p14="http://schemas.microsoft.com/office/powerpoint/2010/main" val="3862486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97768"/>
            <a:ext cx="8229600" cy="998984"/>
          </a:xfrm>
        </p:spPr>
        <p:txBody>
          <a:bodyPr>
            <a:normAutofit fontScale="90000"/>
          </a:bodyPr>
          <a:lstStyle/>
          <a:p>
            <a:r>
              <a:rPr lang="pt-BR" b="1" dirty="0"/>
              <a:t>Exemplo de capítulo e subcapítulos</a:t>
            </a:r>
            <a:endParaRPr lang="pt-BR" dirty="0"/>
          </a:p>
        </p:txBody>
      </p:sp>
      <p:sp>
        <p:nvSpPr>
          <p:cNvPr id="4" name="Rectangle 1">
            <a:extLst>
              <a:ext uri="{FF2B5EF4-FFF2-40B4-BE49-F238E27FC236}">
                <a16:creationId xmlns:a16="http://schemas.microsoft.com/office/drawing/2014/main" id="{3D9962D4-F0BB-6BBD-40B7-BB2F1B95410A}"/>
              </a:ext>
            </a:extLst>
          </p:cNvPr>
          <p:cNvSpPr>
            <a:spLocks noChangeArrowheads="1"/>
          </p:cNvSpPr>
          <p:nvPr/>
        </p:nvSpPr>
        <p:spPr bwMode="auto">
          <a:xfrm>
            <a:off x="827584" y="1124744"/>
            <a:ext cx="4829977"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753100" algn="r"/>
              </a:tabLst>
              <a:defRPr>
                <a:solidFill>
                  <a:schemeClr val="tx1"/>
                </a:solidFill>
                <a:latin typeface="Arial" panose="020B0604020202020204" pitchFamily="34" charset="0"/>
              </a:defRPr>
            </a:lvl1pPr>
            <a:lvl2pPr eaLnBrk="0" fontAlgn="base" hangingPunct="0">
              <a:spcBef>
                <a:spcPct val="0"/>
              </a:spcBef>
              <a:spcAft>
                <a:spcPct val="0"/>
              </a:spcAft>
              <a:tabLst>
                <a:tab pos="5753100" algn="r"/>
              </a:tabLst>
              <a:defRPr>
                <a:solidFill>
                  <a:schemeClr val="tx1"/>
                </a:solidFill>
                <a:latin typeface="Arial" panose="020B0604020202020204" pitchFamily="34" charset="0"/>
              </a:defRPr>
            </a:lvl2pPr>
            <a:lvl3pPr eaLnBrk="0" fontAlgn="base" hangingPunct="0">
              <a:spcBef>
                <a:spcPct val="0"/>
              </a:spcBef>
              <a:spcAft>
                <a:spcPct val="0"/>
              </a:spcAft>
              <a:tabLst>
                <a:tab pos="5753100" algn="r"/>
              </a:tabLst>
              <a:defRPr>
                <a:solidFill>
                  <a:schemeClr val="tx1"/>
                </a:solidFill>
                <a:latin typeface="Arial" panose="020B0604020202020204" pitchFamily="34" charset="0"/>
              </a:defRPr>
            </a:lvl3pPr>
            <a:lvl4pPr eaLnBrk="0" fontAlgn="base" hangingPunct="0">
              <a:spcBef>
                <a:spcPct val="0"/>
              </a:spcBef>
              <a:spcAft>
                <a:spcPct val="0"/>
              </a:spcAft>
              <a:tabLst>
                <a:tab pos="5753100" algn="r"/>
              </a:tabLst>
              <a:defRPr>
                <a:solidFill>
                  <a:schemeClr val="tx1"/>
                </a:solidFill>
                <a:latin typeface="Arial" panose="020B0604020202020204" pitchFamily="34" charset="0"/>
              </a:defRPr>
            </a:lvl4pPr>
            <a:lvl5pPr eaLnBrk="0" fontAlgn="base" hangingPunct="0">
              <a:spcBef>
                <a:spcPct val="0"/>
              </a:spcBef>
              <a:spcAft>
                <a:spcPct val="0"/>
              </a:spcAft>
              <a:tabLst>
                <a:tab pos="5753100" algn="r"/>
              </a:tabLst>
              <a:defRPr>
                <a:solidFill>
                  <a:schemeClr val="tx1"/>
                </a:solidFill>
                <a:latin typeface="Arial" panose="020B0604020202020204" pitchFamily="34" charset="0"/>
              </a:defRPr>
            </a:lvl5pPr>
            <a:lvl6pPr eaLnBrk="0" fontAlgn="base" hangingPunct="0">
              <a:spcBef>
                <a:spcPct val="0"/>
              </a:spcBef>
              <a:spcAft>
                <a:spcPct val="0"/>
              </a:spcAft>
              <a:tabLst>
                <a:tab pos="5753100" algn="r"/>
              </a:tabLst>
              <a:defRPr>
                <a:solidFill>
                  <a:schemeClr val="tx1"/>
                </a:solidFill>
                <a:latin typeface="Arial" panose="020B0604020202020204" pitchFamily="34" charset="0"/>
              </a:defRPr>
            </a:lvl6pPr>
            <a:lvl7pPr eaLnBrk="0" fontAlgn="base" hangingPunct="0">
              <a:spcBef>
                <a:spcPct val="0"/>
              </a:spcBef>
              <a:spcAft>
                <a:spcPct val="0"/>
              </a:spcAft>
              <a:tabLst>
                <a:tab pos="5753100" algn="r"/>
              </a:tabLst>
              <a:defRPr>
                <a:solidFill>
                  <a:schemeClr val="tx1"/>
                </a:solidFill>
                <a:latin typeface="Arial" panose="020B0604020202020204" pitchFamily="34" charset="0"/>
              </a:defRPr>
            </a:lvl7pPr>
            <a:lvl8pPr eaLnBrk="0" fontAlgn="base" hangingPunct="0">
              <a:spcBef>
                <a:spcPct val="0"/>
              </a:spcBef>
              <a:spcAft>
                <a:spcPct val="0"/>
              </a:spcAft>
              <a:tabLst>
                <a:tab pos="5753100" algn="r"/>
              </a:tabLst>
              <a:defRPr>
                <a:solidFill>
                  <a:schemeClr val="tx1"/>
                </a:solidFill>
                <a:latin typeface="Arial" panose="020B0604020202020204" pitchFamily="34" charset="0"/>
              </a:defRPr>
            </a:lvl8pPr>
            <a:lvl9pPr eaLnBrk="0" fontAlgn="base" hangingPunct="0">
              <a:spcBef>
                <a:spcPct val="0"/>
              </a:spcBef>
              <a:spcAft>
                <a:spcPct val="0"/>
              </a:spcAft>
              <a:tabLst>
                <a:tab pos="5753100" algn="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753100" algn="r"/>
              </a:tabLst>
            </a:pPr>
            <a:r>
              <a:rPr kumimoji="0" lang="pt-BR" altLang="pt-BR"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CAPÍTULO I – FUNDAMENTAÇÃO TEÓRICA</a:t>
            </a:r>
            <a:endParaRPr kumimoji="0" lang="pt-BR" altLang="pt-BR"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753100" algn="r"/>
              </a:tabLst>
            </a:pPr>
            <a:r>
              <a:rPr kumimoji="0" lang="pt-BR" altLang="pt-BR"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1.1. Defini</a:t>
            </a:r>
            <a:r>
              <a:rPr kumimoji="0" lang="pt-BR" altLang="pt-BR" b="0"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Times New Roman" panose="02020603050405020304" pitchFamily="18" charset="0"/>
                <a:hlinkClick r:id="rId3"/>
              </a:rPr>
              <a:t>ç</a:t>
            </a:r>
            <a:r>
              <a:rPr kumimoji="0" lang="pt-BR" altLang="pt-BR"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ão de termos e conceitos</a:t>
            </a:r>
            <a:endParaRPr kumimoji="0" lang="pt-BR" altLang="pt-BR"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753100" algn="r"/>
              </a:tabLst>
            </a:pPr>
            <a:r>
              <a:rPr kumimoji="0" lang="pt-BR" altLang="pt-BR"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1.2. Controlo e sua evolu</a:t>
            </a:r>
            <a:r>
              <a:rPr kumimoji="0" lang="pt-BR" altLang="pt-BR" b="0"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Times New Roman" panose="02020603050405020304" pitchFamily="18" charset="0"/>
                <a:hlinkClick r:id="rId4"/>
              </a:rPr>
              <a:t>ç</a:t>
            </a:r>
            <a:r>
              <a:rPr kumimoji="0" lang="pt-BR" altLang="pt-BR"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ão nas empresas</a:t>
            </a:r>
            <a:endParaRPr kumimoji="0" lang="pt-BR" altLang="pt-BR"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753100" algn="r"/>
              </a:tabLst>
            </a:pPr>
            <a:r>
              <a:rPr kumimoji="0" lang="pt-BR" altLang="pt-BR"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1.2.1. Processo de controlo</a:t>
            </a:r>
            <a:endParaRPr kumimoji="0" lang="pt-BR" altLang="pt-BR"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753100" algn="r"/>
              </a:tabLst>
            </a:pPr>
            <a:r>
              <a:rPr kumimoji="0" lang="pt-BR" altLang="pt-BR"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hlinkClick r:id="rId6"/>
              </a:rPr>
              <a:t>1.2.3. Tipos de controlo</a:t>
            </a:r>
            <a:endParaRPr kumimoji="0" lang="pt-BR" altLang="pt-BR"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753100" algn="r"/>
              </a:tabLst>
            </a:pPr>
            <a:r>
              <a:rPr kumimoji="0" lang="pt-BR" altLang="pt-BR"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hlinkClick r:id="rId7"/>
              </a:rPr>
              <a:t>1.3. Controlo Interno</a:t>
            </a:r>
            <a:endParaRPr kumimoji="0" lang="pt-BR" altLang="pt-BR"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753100" algn="r"/>
              </a:tabLst>
            </a:pPr>
            <a:r>
              <a:rPr kumimoji="0" lang="pt-BR" altLang="pt-BR"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hlinkClick r:id="rId8"/>
              </a:rPr>
              <a:t>1.3.1. Objectivos do controlo interno</a:t>
            </a:r>
            <a:endParaRPr kumimoji="0" lang="pt-BR" altLang="pt-BR"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753100" algn="r"/>
              </a:tabLst>
            </a:pPr>
            <a:r>
              <a:rPr kumimoji="0" lang="pt-BR" altLang="pt-BR"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hlinkClick r:id="rId9"/>
              </a:rPr>
              <a:t>1.3.2. Tipos de controlo interno</a:t>
            </a:r>
            <a:endParaRPr kumimoji="0" lang="pt-BR" altLang="pt-BR"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753100" algn="r"/>
              </a:tabLst>
            </a:pPr>
            <a:r>
              <a:rPr kumimoji="0" lang="pt-BR" altLang="pt-BR"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hlinkClick r:id="rId10"/>
              </a:rPr>
              <a:t>1.3.3. Importância do controlo interno</a:t>
            </a:r>
            <a:endParaRPr kumimoji="0" lang="pt-BR" altLang="pt-BR"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753100" algn="r"/>
              </a:tabLst>
            </a:pPr>
            <a:r>
              <a:rPr kumimoji="0" lang="pt-BR" altLang="pt-BR"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hlinkClick r:id="rId11"/>
              </a:rPr>
              <a:t>1.3.4. Componentes do controlo interno</a:t>
            </a:r>
            <a:endParaRPr kumimoji="0" lang="pt-BR" altLang="pt-BR"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753100" algn="r"/>
              </a:tabLst>
            </a:pPr>
            <a:r>
              <a:rPr kumimoji="0" lang="pt-BR" altLang="pt-BR"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hlinkClick r:id="rId12"/>
              </a:rPr>
              <a:t>1.3.5. As </a:t>
            </a:r>
            <a:r>
              <a:rPr kumimoji="0" lang="pt-BR" altLang="pt-BR" b="0" i="0" u="none" strike="noStrike" cap="none" normalizeH="0" baseline="0" dirty="0" err="1">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hlinkClick r:id="rId12"/>
              </a:rPr>
              <a:t>actividades</a:t>
            </a:r>
            <a:r>
              <a:rPr kumimoji="0" lang="pt-BR" altLang="pt-BR"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hlinkClick r:id="rId12"/>
              </a:rPr>
              <a:t> de controlo</a:t>
            </a:r>
            <a:endParaRPr kumimoji="0" lang="pt-BR" altLang="pt-BR"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753100" algn="r"/>
              </a:tabLst>
            </a:pPr>
            <a:r>
              <a:rPr kumimoji="0" lang="pt-BR" altLang="pt-BR"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hlinkClick r:id="rId13"/>
              </a:rPr>
              <a:t>1.3.6. Monitoriza</a:t>
            </a:r>
            <a:r>
              <a:rPr kumimoji="0" lang="pt-BR" altLang="pt-BR" b="0"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Times New Roman" panose="02020603050405020304" pitchFamily="18" charset="0"/>
                <a:hlinkClick r:id="rId13"/>
              </a:rPr>
              <a:t>ç</a:t>
            </a:r>
            <a:r>
              <a:rPr kumimoji="0" lang="pt-BR" altLang="pt-BR"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hlinkClick r:id="rId13"/>
              </a:rPr>
              <a:t>ão dos controlos</a:t>
            </a:r>
            <a:endParaRPr kumimoji="0" lang="pt-BR" altLang="pt-BR"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753100" algn="r"/>
              </a:tabLst>
            </a:pPr>
            <a:r>
              <a:rPr kumimoji="0" lang="pt-BR" altLang="pt-BR"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hlinkClick r:id="rId14"/>
              </a:rPr>
              <a:t>1.4. Principais </a:t>
            </a:r>
            <a:r>
              <a:rPr kumimoji="0" lang="pt-BR" altLang="pt-BR" b="0"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Times New Roman" panose="02020603050405020304" pitchFamily="18" charset="0"/>
                <a:hlinkClick r:id="rId14"/>
              </a:rPr>
              <a:t>á</a:t>
            </a:r>
            <a:r>
              <a:rPr kumimoji="0" lang="pt-BR" altLang="pt-BR"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hlinkClick r:id="rId14"/>
              </a:rPr>
              <a:t>reas do controlo interno</a:t>
            </a:r>
            <a:endParaRPr kumimoji="0" lang="pt-BR" altLang="pt-BR"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753100" algn="r"/>
              </a:tabLst>
            </a:pPr>
            <a:r>
              <a:rPr kumimoji="0" lang="pt-BR" altLang="pt-BR"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hlinkClick r:id="rId15"/>
              </a:rPr>
              <a:t>1.4.1. Caixa e Deposito a ordem</a:t>
            </a:r>
            <a:endParaRPr kumimoji="0" lang="pt-BR" altLang="pt-BR"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753100" algn="r"/>
              </a:tabLst>
            </a:pPr>
            <a:r>
              <a:rPr kumimoji="0" lang="pt-BR" altLang="pt-BR"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hlinkClick r:id="rId16"/>
              </a:rPr>
              <a:t>1.4.1.1. Caixa e Deposito a ordem</a:t>
            </a:r>
            <a:endParaRPr kumimoji="0" lang="pt-BR" altLang="pt-BR"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753100" algn="r"/>
              </a:tabLst>
            </a:pPr>
            <a:r>
              <a:rPr kumimoji="0" lang="pt-BR" altLang="pt-BR"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hlinkClick r:id="rId17"/>
              </a:rPr>
              <a:t>1.4.1.2. Vendas e contas a receber</a:t>
            </a:r>
            <a:endParaRPr kumimoji="0" lang="pt-BR" altLang="pt-BR"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753100" algn="r"/>
              </a:tabLst>
            </a:pPr>
            <a:r>
              <a:rPr kumimoji="0" lang="pt-BR" altLang="pt-BR"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hlinkClick r:id="rId18"/>
              </a:rPr>
              <a:t>1.4.1.3. Invent</a:t>
            </a:r>
            <a:r>
              <a:rPr kumimoji="0" lang="pt-BR" altLang="pt-BR" b="0"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Times New Roman" panose="02020603050405020304" pitchFamily="18" charset="0"/>
                <a:hlinkClick r:id="rId18"/>
              </a:rPr>
              <a:t>á</a:t>
            </a:r>
            <a:r>
              <a:rPr kumimoji="0" lang="pt-BR" altLang="pt-BR"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hlinkClick r:id="rId18"/>
              </a:rPr>
              <a:t>rio</a:t>
            </a:r>
            <a:endParaRPr kumimoji="0" lang="pt-BR" altLang="pt-BR"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hlinkClick r:id="rId19"/>
            </a:endParaRPr>
          </a:p>
          <a:p>
            <a:pPr marL="0" marR="0" lvl="0" indent="0" algn="l" defTabSz="914400" rtl="0" eaLnBrk="0" fontAlgn="base" latinLnBrk="0" hangingPunct="0">
              <a:lnSpc>
                <a:spcPct val="100000"/>
              </a:lnSpc>
              <a:spcBef>
                <a:spcPct val="0"/>
              </a:spcBef>
              <a:spcAft>
                <a:spcPct val="0"/>
              </a:spcAft>
              <a:buClrTx/>
              <a:buSzTx/>
              <a:buFontTx/>
              <a:buNone/>
              <a:tabLst>
                <a:tab pos="5753100" algn="r"/>
              </a:tabLst>
            </a:pPr>
            <a:r>
              <a:rPr kumimoji="0" lang="pt-BR" altLang="pt-BR"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hlinkClick r:id="rId19"/>
              </a:rPr>
              <a:t>1.4.1.4. Compras e contas a pagar</a:t>
            </a:r>
            <a:r>
              <a:rPr kumimoji="0" lang="pt-BR" altLang="pt-BR" sz="900" b="0" i="0" u="none" strike="noStrike" cap="none" normalizeH="0" baseline="0" dirty="0">
                <a:ln>
                  <a:noFill/>
                </a:ln>
                <a:solidFill>
                  <a:schemeClr val="tx1"/>
                </a:solidFill>
                <a:effectLst/>
              </a:rPr>
              <a:t>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sp>
        <p:nvSpPr>
          <p:cNvPr id="9" name="Espaço Reservado para Rodapé 8">
            <a:extLst>
              <a:ext uri="{FF2B5EF4-FFF2-40B4-BE49-F238E27FC236}">
                <a16:creationId xmlns:a16="http://schemas.microsoft.com/office/drawing/2014/main" id="{3EA78E82-935C-772E-99C4-2F423628A6A9}"/>
              </a:ext>
            </a:extLst>
          </p:cNvPr>
          <p:cNvSpPr>
            <a:spLocks noGrp="1"/>
          </p:cNvSpPr>
          <p:nvPr>
            <p:ph type="ftr" sz="quarter" idx="11"/>
          </p:nvPr>
        </p:nvSpPr>
        <p:spPr/>
        <p:txBody>
          <a:bodyPr/>
          <a:lstStyle/>
          <a:p>
            <a:r>
              <a:rPr lang="pt-BR"/>
              <a:t>PROF: FLÁVIO LUIS MPEVE MENDES</a:t>
            </a:r>
          </a:p>
        </p:txBody>
      </p:sp>
      <p:sp>
        <p:nvSpPr>
          <p:cNvPr id="10" name="Espaço Reservado para Número de Slide 9">
            <a:extLst>
              <a:ext uri="{FF2B5EF4-FFF2-40B4-BE49-F238E27FC236}">
                <a16:creationId xmlns:a16="http://schemas.microsoft.com/office/drawing/2014/main" id="{79470489-B20B-838D-EF42-A0CF199D039F}"/>
              </a:ext>
            </a:extLst>
          </p:cNvPr>
          <p:cNvSpPr>
            <a:spLocks noGrp="1"/>
          </p:cNvSpPr>
          <p:nvPr>
            <p:ph type="sldNum" sz="quarter" idx="12"/>
          </p:nvPr>
        </p:nvSpPr>
        <p:spPr/>
        <p:txBody>
          <a:bodyPr/>
          <a:lstStyle/>
          <a:p>
            <a:fld id="{98DAD52C-8FAD-4C56-913A-D369E501256B}" type="slidenum">
              <a:rPr lang="pt-BR" smtClean="0"/>
              <a:t>38</a:t>
            </a:fld>
            <a:endParaRPr lang="pt-BR"/>
          </a:p>
        </p:txBody>
      </p:sp>
    </p:spTree>
    <p:extLst>
      <p:ext uri="{BB962C8B-B14F-4D97-AF65-F5344CB8AC3E}">
        <p14:creationId xmlns:p14="http://schemas.microsoft.com/office/powerpoint/2010/main" val="3578560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B5CE23D-7E25-10CE-761E-5AE3F187150D}"/>
              </a:ext>
            </a:extLst>
          </p:cNvPr>
          <p:cNvPicPr>
            <a:picLocks noChangeAspect="1"/>
          </p:cNvPicPr>
          <p:nvPr/>
        </p:nvPicPr>
        <p:blipFill>
          <a:blip r:embed="rId2"/>
          <a:stretch>
            <a:fillRect/>
          </a:stretch>
        </p:blipFill>
        <p:spPr>
          <a:xfrm>
            <a:off x="1159708" y="836712"/>
            <a:ext cx="6824583" cy="5877272"/>
          </a:xfrm>
          <a:prstGeom prst="rect">
            <a:avLst/>
          </a:prstGeom>
        </p:spPr>
      </p:pic>
      <p:sp>
        <p:nvSpPr>
          <p:cNvPr id="4" name="Título 1">
            <a:extLst>
              <a:ext uri="{FF2B5EF4-FFF2-40B4-BE49-F238E27FC236}">
                <a16:creationId xmlns:a16="http://schemas.microsoft.com/office/drawing/2014/main" id="{53F69CB7-DCFD-68BB-A86A-01029AE3097C}"/>
              </a:ext>
            </a:extLst>
          </p:cNvPr>
          <p:cNvSpPr txBox="1">
            <a:spLocks/>
          </p:cNvSpPr>
          <p:nvPr/>
        </p:nvSpPr>
        <p:spPr>
          <a:xfrm>
            <a:off x="457200" y="269776"/>
            <a:ext cx="8229600" cy="1287016"/>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400" b="1" dirty="0">
                <a:latin typeface="Times New Roman" panose="02020603050405020304" pitchFamily="18" charset="0"/>
                <a:cs typeface="Times New Roman" panose="02020603050405020304" pitchFamily="18" charset="0"/>
              </a:rPr>
              <a:t>Capítulo I- Fundamentação Teórica</a:t>
            </a:r>
            <a:endParaRPr lang="pt-BR" sz="2400" dirty="0">
              <a:latin typeface="Times New Roman" panose="02020603050405020304" pitchFamily="18" charset="0"/>
              <a:cs typeface="Times New Roman" panose="02020603050405020304" pitchFamily="18" charset="0"/>
            </a:endParaRPr>
          </a:p>
        </p:txBody>
      </p:sp>
      <p:sp>
        <p:nvSpPr>
          <p:cNvPr id="5" name="Espaço Reservado para Rodapé 4">
            <a:extLst>
              <a:ext uri="{FF2B5EF4-FFF2-40B4-BE49-F238E27FC236}">
                <a16:creationId xmlns:a16="http://schemas.microsoft.com/office/drawing/2014/main" id="{CC14AA55-C3DC-C627-3589-98BDC607932A}"/>
              </a:ext>
            </a:extLst>
          </p:cNvPr>
          <p:cNvSpPr>
            <a:spLocks noGrp="1"/>
          </p:cNvSpPr>
          <p:nvPr>
            <p:ph type="ftr" sz="quarter" idx="11"/>
          </p:nvPr>
        </p:nvSpPr>
        <p:spPr/>
        <p:txBody>
          <a:bodyPr/>
          <a:lstStyle/>
          <a:p>
            <a:r>
              <a:rPr lang="pt-BR"/>
              <a:t>PROF: FLÁVIO LUIS MPEVE MENDES</a:t>
            </a:r>
          </a:p>
        </p:txBody>
      </p:sp>
      <p:sp>
        <p:nvSpPr>
          <p:cNvPr id="6" name="Espaço Reservado para Número de Slide 5">
            <a:extLst>
              <a:ext uri="{FF2B5EF4-FFF2-40B4-BE49-F238E27FC236}">
                <a16:creationId xmlns:a16="http://schemas.microsoft.com/office/drawing/2014/main" id="{80205F6E-E7E3-C65E-4D42-7B6FE59E1A5A}"/>
              </a:ext>
            </a:extLst>
          </p:cNvPr>
          <p:cNvSpPr>
            <a:spLocks noGrp="1"/>
          </p:cNvSpPr>
          <p:nvPr>
            <p:ph type="sldNum" sz="quarter" idx="12"/>
          </p:nvPr>
        </p:nvSpPr>
        <p:spPr/>
        <p:txBody>
          <a:bodyPr/>
          <a:lstStyle/>
          <a:p>
            <a:fld id="{98DAD52C-8FAD-4C56-913A-D369E501256B}" type="slidenum">
              <a:rPr lang="pt-BR" smtClean="0"/>
              <a:t>39</a:t>
            </a:fld>
            <a:endParaRPr lang="pt-BR"/>
          </a:p>
        </p:txBody>
      </p:sp>
    </p:spTree>
    <p:extLst>
      <p:ext uri="{BB962C8B-B14F-4D97-AF65-F5344CB8AC3E}">
        <p14:creationId xmlns:p14="http://schemas.microsoft.com/office/powerpoint/2010/main" val="2154771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46856" y="-99392"/>
            <a:ext cx="8229600" cy="864096"/>
          </a:xfrm>
        </p:spPr>
        <p:txBody>
          <a:bodyPr/>
          <a:lstStyle/>
          <a:p>
            <a:r>
              <a:rPr lang="pt-BR" dirty="0"/>
              <a:t>ESTRUTURA DO TRABALHO</a:t>
            </a:r>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544065313"/>
              </p:ext>
            </p:extLst>
          </p:nvPr>
        </p:nvGraphicFramePr>
        <p:xfrm>
          <a:off x="457200" y="836712"/>
          <a:ext cx="8229600" cy="5528871"/>
        </p:xfrm>
        <a:graphic>
          <a:graphicData uri="http://schemas.openxmlformats.org/drawingml/2006/table">
            <a:tbl>
              <a:tblPr firstRow="1" bandRow="1">
                <a:tableStyleId>{5940675A-B579-460E-94D1-54222C63F5DA}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401392">
                <a:tc>
                  <a:txBody>
                    <a:bodyPr/>
                    <a:lstStyle/>
                    <a:p>
                      <a:r>
                        <a:rPr lang="pt-BR" dirty="0"/>
                        <a:t>ESTRUTURA</a:t>
                      </a:r>
                    </a:p>
                  </a:txBody>
                  <a:tcPr/>
                </a:tc>
                <a:tc>
                  <a:txBody>
                    <a:bodyPr/>
                    <a:lstStyle/>
                    <a:p>
                      <a:r>
                        <a:rPr lang="pt-BR" dirty="0"/>
                        <a:t>ELEMENTOS</a:t>
                      </a:r>
                    </a:p>
                  </a:txBody>
                  <a:tcPr/>
                </a:tc>
                <a:tc>
                  <a:txBody>
                    <a:bodyPr/>
                    <a:lstStyle/>
                    <a:p>
                      <a:r>
                        <a:rPr lang="pt-BR" dirty="0"/>
                        <a:t>CONDIÇÃO</a:t>
                      </a:r>
                    </a:p>
                  </a:txBody>
                  <a:tcPr/>
                </a:tc>
                <a:extLst>
                  <a:ext uri="{0D108BD9-81ED-4DB2-BD59-A6C34878D82A}">
                    <a16:rowId xmlns:a16="http://schemas.microsoft.com/office/drawing/2014/main" val="10000"/>
                  </a:ext>
                </a:extLst>
              </a:tr>
              <a:tr h="3002189">
                <a:tc>
                  <a:txBody>
                    <a:bodyPr/>
                    <a:lstStyle/>
                    <a:p>
                      <a:pPr algn="ctr"/>
                      <a:r>
                        <a:rPr lang="pt-BR" dirty="0"/>
                        <a:t>PRÉ-TEXTUAL</a:t>
                      </a:r>
                    </a:p>
                  </a:txBody>
                  <a:tcPr anchor="ctr"/>
                </a:tc>
                <a:tc>
                  <a:txBody>
                    <a:bodyPr/>
                    <a:lstStyle/>
                    <a:p>
                      <a:r>
                        <a:rPr lang="pt-BR" sz="1400" dirty="0">
                          <a:effectLst/>
                        </a:rPr>
                        <a:t>Capa</a:t>
                      </a:r>
                    </a:p>
                    <a:p>
                      <a:r>
                        <a:rPr lang="pt-BR" sz="1400" dirty="0">
                          <a:effectLst/>
                        </a:rPr>
                        <a:t>Folha de Rosto Falsa</a:t>
                      </a:r>
                      <a:br>
                        <a:rPr lang="pt-BR" sz="1400" dirty="0">
                          <a:effectLst/>
                        </a:rPr>
                      </a:br>
                      <a:r>
                        <a:rPr lang="pt-BR" sz="1400" dirty="0">
                          <a:effectLst/>
                        </a:rPr>
                        <a:t>Folha de Rosto</a:t>
                      </a:r>
                      <a:br>
                        <a:rPr lang="pt-BR" sz="1400" dirty="0">
                          <a:effectLst/>
                        </a:rPr>
                      </a:br>
                      <a:r>
                        <a:rPr lang="pt-BR" sz="1400" dirty="0">
                          <a:effectLst/>
                        </a:rPr>
                        <a:t>Folha</a:t>
                      </a:r>
                      <a:r>
                        <a:rPr lang="pt-BR" sz="1400" baseline="0" dirty="0">
                          <a:effectLst/>
                        </a:rPr>
                        <a:t> dos Integrantes  do Grupo</a:t>
                      </a:r>
                      <a:br>
                        <a:rPr lang="pt-BR" sz="1400" dirty="0">
                          <a:effectLst/>
                        </a:rPr>
                      </a:br>
                      <a:r>
                        <a:rPr lang="pt-BR" sz="1400" dirty="0">
                          <a:effectLst/>
                        </a:rPr>
                        <a:t>Ficha </a:t>
                      </a:r>
                      <a:r>
                        <a:rPr lang="pt-BR" sz="1400" dirty="0" err="1">
                          <a:effectLst/>
                        </a:rPr>
                        <a:t>Catolográfica</a:t>
                      </a:r>
                      <a:r>
                        <a:rPr lang="pt-BR" sz="1400" dirty="0">
                          <a:effectLst/>
                        </a:rPr>
                        <a:t> </a:t>
                      </a:r>
                    </a:p>
                    <a:p>
                      <a:r>
                        <a:rPr lang="pt-BR" sz="1400" dirty="0">
                          <a:effectLst/>
                        </a:rPr>
                        <a:t>Folha de Aprovação</a:t>
                      </a:r>
                      <a:br>
                        <a:rPr lang="pt-BR" sz="1400" dirty="0">
                          <a:effectLst/>
                        </a:rPr>
                      </a:br>
                      <a:r>
                        <a:rPr lang="pt-BR" sz="1400" dirty="0">
                          <a:effectLst/>
                        </a:rPr>
                        <a:t>Dedicatória</a:t>
                      </a:r>
                      <a:br>
                        <a:rPr lang="pt-BR" sz="1400" dirty="0">
                          <a:effectLst/>
                        </a:rPr>
                      </a:br>
                      <a:r>
                        <a:rPr lang="pt-BR" sz="1400" dirty="0">
                          <a:effectLst/>
                        </a:rPr>
                        <a:t>Agradecimentos</a:t>
                      </a:r>
                      <a:br>
                        <a:rPr lang="pt-BR" sz="1400" dirty="0">
                          <a:effectLst/>
                        </a:rPr>
                      </a:br>
                      <a:r>
                        <a:rPr lang="pt-BR" sz="1400" dirty="0">
                          <a:effectLst/>
                        </a:rPr>
                        <a:t>Epígrafe</a:t>
                      </a:r>
                      <a:br>
                        <a:rPr lang="pt-BR" sz="1400" dirty="0">
                          <a:effectLst/>
                        </a:rPr>
                      </a:br>
                      <a:r>
                        <a:rPr lang="pt-BR" sz="1400" dirty="0">
                          <a:effectLst/>
                        </a:rPr>
                        <a:t>Resumo</a:t>
                      </a:r>
                      <a:br>
                        <a:rPr lang="pt-BR" sz="1400" dirty="0">
                          <a:effectLst/>
                        </a:rPr>
                      </a:br>
                      <a:r>
                        <a:rPr lang="pt-BR" sz="1400" dirty="0" err="1">
                          <a:effectLst/>
                        </a:rPr>
                        <a:t>Resumo</a:t>
                      </a:r>
                      <a:r>
                        <a:rPr lang="pt-BR" sz="1400" dirty="0">
                          <a:effectLst/>
                        </a:rPr>
                        <a:t> em língua</a:t>
                      </a:r>
                      <a:r>
                        <a:rPr lang="pt-BR" sz="1400" baseline="0" dirty="0">
                          <a:effectLst/>
                        </a:rPr>
                        <a:t> </a:t>
                      </a:r>
                      <a:r>
                        <a:rPr lang="pt-BR" sz="1400" dirty="0">
                          <a:effectLst/>
                        </a:rPr>
                        <a:t>estrangeira</a:t>
                      </a:r>
                      <a:br>
                        <a:rPr lang="pt-BR" sz="1400" dirty="0">
                          <a:effectLst/>
                        </a:rPr>
                      </a:br>
                      <a:r>
                        <a:rPr lang="pt-BR" sz="1400" dirty="0">
                          <a:effectLst/>
                        </a:rPr>
                        <a:t>Sumário ou índice </a:t>
                      </a:r>
                      <a:br>
                        <a:rPr lang="pt-BR" sz="1400" dirty="0">
                          <a:effectLst/>
                        </a:rPr>
                      </a:br>
                      <a:r>
                        <a:rPr lang="pt-BR" sz="1400" dirty="0">
                          <a:effectLst/>
                        </a:rPr>
                        <a:t>Lista de Figuras</a:t>
                      </a:r>
                      <a:br>
                        <a:rPr lang="pt-BR" sz="1400" dirty="0">
                          <a:effectLst/>
                        </a:rPr>
                      </a:br>
                      <a:r>
                        <a:rPr lang="pt-BR" sz="1400" dirty="0">
                          <a:effectLst/>
                        </a:rPr>
                        <a:t>Lista de tabelas</a:t>
                      </a:r>
                      <a:br>
                        <a:rPr lang="pt-BR" sz="1400" dirty="0">
                          <a:effectLst/>
                        </a:rPr>
                      </a:br>
                      <a:r>
                        <a:rPr lang="pt-BR" sz="1400" dirty="0">
                          <a:effectLst/>
                        </a:rPr>
                        <a:t>Lista de abreviaturas e</a:t>
                      </a:r>
                      <a:r>
                        <a:rPr lang="pt-BR" sz="1400" baseline="0" dirty="0">
                          <a:effectLst/>
                        </a:rPr>
                        <a:t> </a:t>
                      </a:r>
                      <a:r>
                        <a:rPr lang="pt-BR" sz="1400" dirty="0">
                          <a:effectLst/>
                        </a:rPr>
                        <a:t>siglas</a:t>
                      </a:r>
                      <a:endParaRPr lang="pt-BR" sz="1400" dirty="0">
                        <a:effectLst/>
                        <a:latin typeface="Arial" panose="020B0604020202020204" pitchFamily="34" charset="0"/>
                        <a:cs typeface="Arial" panose="020B0604020202020204" pitchFamily="34" charset="0"/>
                      </a:endParaRPr>
                    </a:p>
                  </a:txBody>
                  <a:tcPr anchor="ctr"/>
                </a:tc>
                <a:tc>
                  <a:txBody>
                    <a:bodyPr/>
                    <a:lstStyle/>
                    <a:p>
                      <a:r>
                        <a:rPr lang="pt-BR" sz="1400" dirty="0">
                          <a:effectLst/>
                        </a:rPr>
                        <a:t>obrigatório</a:t>
                      </a:r>
                    </a:p>
                    <a:p>
                      <a:r>
                        <a:rPr lang="pt-BR" sz="1400" dirty="0">
                          <a:effectLst/>
                        </a:rPr>
                        <a:t>opcional</a:t>
                      </a:r>
                      <a:br>
                        <a:rPr lang="pt-BR" sz="1400" dirty="0">
                          <a:effectLst/>
                        </a:rPr>
                      </a:br>
                      <a:r>
                        <a:rPr lang="pt-BR" sz="1400" dirty="0" err="1">
                          <a:effectLst/>
                        </a:rPr>
                        <a:t>opcional</a:t>
                      </a:r>
                      <a:br>
                        <a:rPr lang="pt-BR" sz="1400" dirty="0">
                          <a:effectLst/>
                        </a:rPr>
                      </a:br>
                      <a:r>
                        <a:rPr lang="pt-BR" sz="1400" dirty="0">
                          <a:effectLst/>
                        </a:rPr>
                        <a:t>obrigatório</a:t>
                      </a:r>
                      <a:br>
                        <a:rPr lang="pt-BR" sz="1400" dirty="0">
                          <a:effectLst/>
                        </a:rPr>
                      </a:br>
                      <a:r>
                        <a:rPr lang="pt-BR" sz="1400" dirty="0" err="1">
                          <a:effectLst/>
                        </a:rPr>
                        <a:t>obrigatório</a:t>
                      </a:r>
                      <a:br>
                        <a:rPr lang="pt-BR" sz="1400" dirty="0">
                          <a:effectLst/>
                        </a:rPr>
                      </a:br>
                      <a:r>
                        <a:rPr lang="pt-BR" sz="1400" dirty="0">
                          <a:effectLst/>
                        </a:rPr>
                        <a:t>obrigatório</a:t>
                      </a:r>
                      <a:br>
                        <a:rPr lang="pt-BR" sz="1400" dirty="0">
                          <a:effectLst/>
                        </a:rPr>
                      </a:br>
                      <a:r>
                        <a:rPr lang="pt-BR" sz="1400" dirty="0" err="1">
                          <a:effectLst/>
                        </a:rPr>
                        <a:t>obrigatório</a:t>
                      </a:r>
                      <a:br>
                        <a:rPr lang="pt-BR" sz="1400" dirty="0">
                          <a:effectLst/>
                        </a:rPr>
                      </a:br>
                      <a:r>
                        <a:rPr lang="pt-BR" sz="1400" dirty="0" err="1">
                          <a:effectLst/>
                        </a:rPr>
                        <a:t>obrigatório</a:t>
                      </a:r>
                      <a:br>
                        <a:rPr lang="pt-BR" sz="1400" dirty="0">
                          <a:effectLst/>
                        </a:rPr>
                      </a:br>
                      <a:r>
                        <a:rPr lang="pt-BR" sz="1400" dirty="0">
                          <a:effectLst/>
                        </a:rPr>
                        <a:t>obrigatório</a:t>
                      </a:r>
                    </a:p>
                    <a:p>
                      <a:r>
                        <a:rPr lang="pt-BR" sz="1400" dirty="0">
                          <a:effectLst/>
                        </a:rPr>
                        <a:t>obrigatório</a:t>
                      </a:r>
                      <a:br>
                        <a:rPr lang="pt-BR" sz="1400" dirty="0">
                          <a:effectLst/>
                        </a:rPr>
                      </a:br>
                      <a:r>
                        <a:rPr lang="pt-BR" sz="1400" dirty="0" err="1">
                          <a:effectLst/>
                        </a:rPr>
                        <a:t>obrigatório</a:t>
                      </a:r>
                      <a:br>
                        <a:rPr lang="pt-BR" sz="1400" dirty="0">
                          <a:effectLst/>
                        </a:rPr>
                      </a:br>
                      <a:r>
                        <a:rPr lang="pt-BR" sz="1400" dirty="0" err="1">
                          <a:effectLst/>
                        </a:rPr>
                        <a:t>obrigatório</a:t>
                      </a:r>
                      <a:br>
                        <a:rPr lang="pt-BR" sz="1400" dirty="0">
                          <a:effectLst/>
                        </a:rPr>
                      </a:br>
                      <a:r>
                        <a:rPr lang="pt-BR" sz="1400" dirty="0" err="1">
                          <a:effectLst/>
                        </a:rPr>
                        <a:t>obrigatório</a:t>
                      </a:r>
                      <a:br>
                        <a:rPr lang="pt-BR" sz="1400" dirty="0">
                          <a:effectLst/>
                        </a:rPr>
                      </a:br>
                      <a:r>
                        <a:rPr lang="pt-BR" sz="1400" dirty="0" err="1">
                          <a:effectLst/>
                        </a:rPr>
                        <a:t>obrigatório</a:t>
                      </a:r>
                      <a:br>
                        <a:rPr lang="pt-BR" sz="1200" dirty="0">
                          <a:effectLst/>
                        </a:rPr>
                      </a:br>
                      <a:r>
                        <a:rPr lang="pt-BR" sz="1400" dirty="0" err="1">
                          <a:effectLst/>
                        </a:rPr>
                        <a:t>Obrigatório</a:t>
                      </a:r>
                      <a:endParaRPr lang="pt-BR" sz="1200" dirty="0">
                        <a:effectLst/>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890759">
                <a:tc>
                  <a:txBody>
                    <a:bodyPr/>
                    <a:lstStyle/>
                    <a:p>
                      <a:pPr algn="ctr"/>
                      <a:r>
                        <a:rPr lang="pt-BR" dirty="0"/>
                        <a:t>TEXTUAL</a:t>
                      </a:r>
                    </a:p>
                  </a:txBody>
                  <a:tcPr anchor="ctr"/>
                </a:tc>
                <a:tc>
                  <a:txBody>
                    <a:bodyPr/>
                    <a:lstStyle/>
                    <a:p>
                      <a:r>
                        <a:rPr lang="pt-BR" sz="1400" dirty="0">
                          <a:effectLst/>
                        </a:rPr>
                        <a:t>Introdução</a:t>
                      </a:r>
                      <a:br>
                        <a:rPr lang="pt-BR" sz="1400" dirty="0">
                          <a:effectLst/>
                        </a:rPr>
                      </a:br>
                      <a:r>
                        <a:rPr lang="pt-BR" sz="1400" dirty="0">
                          <a:effectLst/>
                        </a:rPr>
                        <a:t>Desenvolvimento</a:t>
                      </a:r>
                      <a:br>
                        <a:rPr lang="pt-BR" sz="1400" dirty="0">
                          <a:effectLst/>
                        </a:rPr>
                      </a:br>
                      <a:r>
                        <a:rPr lang="pt-BR" sz="1400" dirty="0">
                          <a:effectLst/>
                        </a:rPr>
                        <a:t>Conclusão</a:t>
                      </a:r>
                      <a:endParaRPr lang="pt-BR" sz="1400" dirty="0">
                        <a:effectLst/>
                        <a:latin typeface="Arial" panose="020B0604020202020204" pitchFamily="34" charset="0"/>
                        <a:cs typeface="Arial" panose="020B0604020202020204" pitchFamily="34" charset="0"/>
                      </a:endParaRPr>
                    </a:p>
                  </a:txBody>
                  <a:tcPr anchor="ctr"/>
                </a:tc>
                <a:tc>
                  <a:txBody>
                    <a:bodyPr/>
                    <a:lstStyle/>
                    <a:p>
                      <a:r>
                        <a:rPr lang="pt-BR" sz="1400" dirty="0">
                          <a:effectLst/>
                        </a:rPr>
                        <a:t>Obrigatório</a:t>
                      </a:r>
                      <a:br>
                        <a:rPr lang="pt-BR" sz="1400" dirty="0">
                          <a:effectLst/>
                        </a:rPr>
                      </a:br>
                      <a:r>
                        <a:rPr lang="pt-BR" sz="1400" dirty="0" err="1">
                          <a:effectLst/>
                        </a:rPr>
                        <a:t>Obrigatório</a:t>
                      </a:r>
                      <a:br>
                        <a:rPr lang="pt-BR" sz="1400" dirty="0">
                          <a:effectLst/>
                        </a:rPr>
                      </a:br>
                      <a:r>
                        <a:rPr lang="pt-BR" sz="1400" dirty="0" err="1">
                          <a:effectLst/>
                        </a:rPr>
                        <a:t>Obrigatório</a:t>
                      </a:r>
                      <a:endParaRPr lang="pt-BR" sz="1400" dirty="0">
                        <a:effectLst/>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728221">
                <a:tc>
                  <a:txBody>
                    <a:bodyPr/>
                    <a:lstStyle/>
                    <a:p>
                      <a:pPr algn="ctr"/>
                      <a:r>
                        <a:rPr lang="pt-BR" dirty="0"/>
                        <a:t>PÓS-TEXTUAL</a:t>
                      </a:r>
                    </a:p>
                  </a:txBody>
                  <a:tcPr anchor="ctr"/>
                </a:tc>
                <a:tc>
                  <a:txBody>
                    <a:bodyPr/>
                    <a:lstStyle/>
                    <a:p>
                      <a:r>
                        <a:rPr lang="pt-BR" sz="1400" dirty="0">
                          <a:effectLst/>
                        </a:rPr>
                        <a:t>Referências</a:t>
                      </a:r>
                      <a:br>
                        <a:rPr lang="pt-BR" sz="1400" dirty="0">
                          <a:effectLst/>
                        </a:rPr>
                      </a:br>
                      <a:r>
                        <a:rPr lang="pt-BR" sz="1400" dirty="0">
                          <a:effectLst/>
                        </a:rPr>
                        <a:t>Glossário</a:t>
                      </a:r>
                      <a:br>
                        <a:rPr lang="pt-BR" sz="1400" dirty="0">
                          <a:effectLst/>
                        </a:rPr>
                      </a:br>
                      <a:r>
                        <a:rPr lang="pt-BR" sz="1400" dirty="0">
                          <a:effectLst/>
                        </a:rPr>
                        <a:t>Apêndice</a:t>
                      </a:r>
                      <a:br>
                        <a:rPr lang="pt-BR" sz="1400" dirty="0">
                          <a:effectLst/>
                        </a:rPr>
                      </a:br>
                      <a:r>
                        <a:rPr lang="pt-BR" sz="1400" dirty="0">
                          <a:effectLst/>
                        </a:rPr>
                        <a:t>Anexo</a:t>
                      </a:r>
                      <a:endParaRPr lang="pt-BR" sz="1400" dirty="0">
                        <a:effectLst/>
                        <a:latin typeface="Arial" panose="020B0604020202020204" pitchFamily="34" charset="0"/>
                        <a:cs typeface="Arial" panose="020B0604020202020204" pitchFamily="34" charset="0"/>
                      </a:endParaRPr>
                    </a:p>
                  </a:txBody>
                  <a:tcPr anchor="ctr"/>
                </a:tc>
                <a:tc>
                  <a:txBody>
                    <a:bodyPr/>
                    <a:lstStyle/>
                    <a:p>
                      <a:r>
                        <a:rPr lang="pt-BR" sz="1400" dirty="0">
                          <a:effectLst/>
                        </a:rPr>
                        <a:t>Obrigatório</a:t>
                      </a:r>
                      <a:br>
                        <a:rPr lang="pt-BR" sz="1400" dirty="0">
                          <a:effectLst/>
                        </a:rPr>
                      </a:br>
                      <a:r>
                        <a:rPr lang="pt-BR" sz="1400" dirty="0">
                          <a:effectLst/>
                        </a:rPr>
                        <a:t>Opcional</a:t>
                      </a:r>
                      <a:br>
                        <a:rPr lang="pt-BR" sz="1400" dirty="0">
                          <a:effectLst/>
                        </a:rPr>
                      </a:br>
                      <a:r>
                        <a:rPr lang="pt-BR" sz="1400" dirty="0">
                          <a:effectLst/>
                        </a:rPr>
                        <a:t>Opcional</a:t>
                      </a:r>
                      <a:br>
                        <a:rPr lang="pt-BR" sz="1400" dirty="0">
                          <a:effectLst/>
                        </a:rPr>
                      </a:br>
                      <a:r>
                        <a:rPr lang="pt-BR" sz="1400" dirty="0" err="1">
                          <a:effectLst/>
                        </a:rPr>
                        <a:t>Opcional</a:t>
                      </a:r>
                      <a:endParaRPr lang="pt-BR" sz="1400" dirty="0">
                        <a:effectLst/>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bl>
          </a:graphicData>
        </a:graphic>
      </p:graphicFrame>
      <p:sp>
        <p:nvSpPr>
          <p:cNvPr id="3" name="Espaço Reservado para Rodapé 2">
            <a:extLst>
              <a:ext uri="{FF2B5EF4-FFF2-40B4-BE49-F238E27FC236}">
                <a16:creationId xmlns:a16="http://schemas.microsoft.com/office/drawing/2014/main" id="{267D6326-615C-1ACD-2F52-F5D3CB89BAC4}"/>
              </a:ext>
            </a:extLst>
          </p:cNvPr>
          <p:cNvSpPr>
            <a:spLocks noGrp="1"/>
          </p:cNvSpPr>
          <p:nvPr>
            <p:ph type="ftr" sz="quarter" idx="11"/>
          </p:nvPr>
        </p:nvSpPr>
        <p:spPr/>
        <p:txBody>
          <a:bodyPr/>
          <a:lstStyle/>
          <a:p>
            <a:r>
              <a:rPr lang="pt-BR"/>
              <a:t>PROF: FLÁVIO LUIS MPEVE MENDES</a:t>
            </a:r>
          </a:p>
        </p:txBody>
      </p:sp>
      <p:sp>
        <p:nvSpPr>
          <p:cNvPr id="4" name="Espaço Reservado para Número de Slide 3">
            <a:extLst>
              <a:ext uri="{FF2B5EF4-FFF2-40B4-BE49-F238E27FC236}">
                <a16:creationId xmlns:a16="http://schemas.microsoft.com/office/drawing/2014/main" id="{B02FCD0B-49EE-82BF-2E03-5B87916A2939}"/>
              </a:ext>
            </a:extLst>
          </p:cNvPr>
          <p:cNvSpPr>
            <a:spLocks noGrp="1"/>
          </p:cNvSpPr>
          <p:nvPr>
            <p:ph type="sldNum" sz="quarter" idx="12"/>
          </p:nvPr>
        </p:nvSpPr>
        <p:spPr/>
        <p:txBody>
          <a:bodyPr/>
          <a:lstStyle/>
          <a:p>
            <a:fld id="{98DAD52C-8FAD-4C56-913A-D369E501256B}" type="slidenum">
              <a:rPr lang="pt-BR" smtClean="0"/>
              <a:t>4</a:t>
            </a:fld>
            <a:endParaRPr lang="pt-BR"/>
          </a:p>
        </p:txBody>
      </p:sp>
    </p:spTree>
    <p:extLst>
      <p:ext uri="{BB962C8B-B14F-4D97-AF65-F5344CB8AC3E}">
        <p14:creationId xmlns:p14="http://schemas.microsoft.com/office/powerpoint/2010/main" val="7931702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5F9E09-A7D8-9477-B496-62BA2A739DCF}"/>
              </a:ext>
            </a:extLst>
          </p:cNvPr>
          <p:cNvSpPr>
            <a:spLocks noGrp="1"/>
          </p:cNvSpPr>
          <p:nvPr>
            <p:ph type="title"/>
          </p:nvPr>
        </p:nvSpPr>
        <p:spPr/>
        <p:txBody>
          <a:bodyPr>
            <a:noAutofit/>
          </a:bodyPr>
          <a:lstStyle/>
          <a:p>
            <a:r>
              <a:rPr lang="pt-PT" sz="3600" dirty="0">
                <a:latin typeface="Times New Roman" panose="02020603050405020304" pitchFamily="18" charset="0"/>
                <a:cs typeface="Times New Roman" panose="02020603050405020304" pitchFamily="18" charset="0"/>
              </a:rPr>
              <a:t>Forma de apresentar as figuras ou tabelas</a:t>
            </a:r>
            <a:endParaRPr lang="pt-BR" sz="3600" dirty="0">
              <a:latin typeface="Times New Roman" panose="02020603050405020304" pitchFamily="18" charset="0"/>
              <a:cs typeface="Times New Roman" panose="02020603050405020304" pitchFamily="18" charset="0"/>
            </a:endParaRPr>
          </a:p>
        </p:txBody>
      </p:sp>
      <p:pic>
        <p:nvPicPr>
          <p:cNvPr id="4" name="Imagem 3">
            <a:extLst>
              <a:ext uri="{FF2B5EF4-FFF2-40B4-BE49-F238E27FC236}">
                <a16:creationId xmlns:a16="http://schemas.microsoft.com/office/drawing/2014/main" id="{D0493BA5-C0A3-ACB6-654D-4D3BDD8E69C4}"/>
              </a:ext>
            </a:extLst>
          </p:cNvPr>
          <p:cNvPicPr>
            <a:picLocks noChangeAspect="1"/>
          </p:cNvPicPr>
          <p:nvPr/>
        </p:nvPicPr>
        <p:blipFill>
          <a:blip r:embed="rId2"/>
          <a:stretch>
            <a:fillRect/>
          </a:stretch>
        </p:blipFill>
        <p:spPr>
          <a:xfrm>
            <a:off x="107504" y="1544191"/>
            <a:ext cx="4221088" cy="4895850"/>
          </a:xfrm>
          <a:prstGeom prst="rect">
            <a:avLst/>
          </a:prstGeom>
        </p:spPr>
      </p:pic>
      <p:pic>
        <p:nvPicPr>
          <p:cNvPr id="6" name="Imagem 5">
            <a:extLst>
              <a:ext uri="{FF2B5EF4-FFF2-40B4-BE49-F238E27FC236}">
                <a16:creationId xmlns:a16="http://schemas.microsoft.com/office/drawing/2014/main" id="{77FB1265-7275-65C8-8319-62AEFFFBC359}"/>
              </a:ext>
            </a:extLst>
          </p:cNvPr>
          <p:cNvPicPr>
            <a:picLocks noChangeAspect="1"/>
          </p:cNvPicPr>
          <p:nvPr/>
        </p:nvPicPr>
        <p:blipFill>
          <a:blip r:embed="rId3"/>
          <a:stretch>
            <a:fillRect/>
          </a:stretch>
        </p:blipFill>
        <p:spPr>
          <a:xfrm>
            <a:off x="4283968" y="1544190"/>
            <a:ext cx="4631432" cy="4895851"/>
          </a:xfrm>
          <a:prstGeom prst="rect">
            <a:avLst/>
          </a:prstGeom>
        </p:spPr>
      </p:pic>
      <p:sp>
        <p:nvSpPr>
          <p:cNvPr id="7" name="Espaço Reservado para Rodapé 6">
            <a:extLst>
              <a:ext uri="{FF2B5EF4-FFF2-40B4-BE49-F238E27FC236}">
                <a16:creationId xmlns:a16="http://schemas.microsoft.com/office/drawing/2014/main" id="{B357C200-0FB9-4CB6-174C-929848BDAED6}"/>
              </a:ext>
            </a:extLst>
          </p:cNvPr>
          <p:cNvSpPr>
            <a:spLocks noGrp="1"/>
          </p:cNvSpPr>
          <p:nvPr>
            <p:ph type="ftr" sz="quarter" idx="11"/>
          </p:nvPr>
        </p:nvSpPr>
        <p:spPr/>
        <p:txBody>
          <a:bodyPr/>
          <a:lstStyle/>
          <a:p>
            <a:r>
              <a:rPr lang="pt-BR"/>
              <a:t>PROF: FLÁVIO LUIS MPEVE MENDES</a:t>
            </a:r>
          </a:p>
        </p:txBody>
      </p:sp>
      <p:sp>
        <p:nvSpPr>
          <p:cNvPr id="8" name="Espaço Reservado para Número de Slide 7">
            <a:extLst>
              <a:ext uri="{FF2B5EF4-FFF2-40B4-BE49-F238E27FC236}">
                <a16:creationId xmlns:a16="http://schemas.microsoft.com/office/drawing/2014/main" id="{328E1E57-2CBC-DE7D-145F-E5A8962FB26E}"/>
              </a:ext>
            </a:extLst>
          </p:cNvPr>
          <p:cNvSpPr>
            <a:spLocks noGrp="1"/>
          </p:cNvSpPr>
          <p:nvPr>
            <p:ph type="sldNum" sz="quarter" idx="12"/>
          </p:nvPr>
        </p:nvSpPr>
        <p:spPr/>
        <p:txBody>
          <a:bodyPr/>
          <a:lstStyle/>
          <a:p>
            <a:fld id="{98DAD52C-8FAD-4C56-913A-D369E501256B}" type="slidenum">
              <a:rPr lang="pt-BR" smtClean="0"/>
              <a:t>40</a:t>
            </a:fld>
            <a:endParaRPr lang="pt-BR"/>
          </a:p>
        </p:txBody>
      </p:sp>
    </p:spTree>
    <p:extLst>
      <p:ext uri="{BB962C8B-B14F-4D97-AF65-F5344CB8AC3E}">
        <p14:creationId xmlns:p14="http://schemas.microsoft.com/office/powerpoint/2010/main" val="13618766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5F9E09-A7D8-9477-B496-62BA2A739DCF}"/>
              </a:ext>
            </a:extLst>
          </p:cNvPr>
          <p:cNvSpPr>
            <a:spLocks noGrp="1"/>
          </p:cNvSpPr>
          <p:nvPr>
            <p:ph type="title"/>
          </p:nvPr>
        </p:nvSpPr>
        <p:spPr/>
        <p:txBody>
          <a:bodyPr>
            <a:noAutofit/>
          </a:bodyPr>
          <a:lstStyle/>
          <a:p>
            <a:r>
              <a:rPr lang="pt-PT" sz="3600" dirty="0">
                <a:latin typeface="Times New Roman" panose="02020603050405020304" pitchFamily="18" charset="0"/>
                <a:cs typeface="Times New Roman" panose="02020603050405020304" pitchFamily="18" charset="0"/>
              </a:rPr>
              <a:t>Forma de apresentar as figuras ou tabelas</a:t>
            </a:r>
            <a:endParaRPr lang="pt-BR" sz="3600" dirty="0">
              <a:latin typeface="Times New Roman" panose="02020603050405020304" pitchFamily="18" charset="0"/>
              <a:cs typeface="Times New Roman" panose="02020603050405020304" pitchFamily="18" charset="0"/>
            </a:endParaRPr>
          </a:p>
        </p:txBody>
      </p:sp>
      <p:pic>
        <p:nvPicPr>
          <p:cNvPr id="7" name="Imagem 6">
            <a:extLst>
              <a:ext uri="{FF2B5EF4-FFF2-40B4-BE49-F238E27FC236}">
                <a16:creationId xmlns:a16="http://schemas.microsoft.com/office/drawing/2014/main" id="{4470A39C-9C2E-E31B-925B-C21A436B36F9}"/>
              </a:ext>
            </a:extLst>
          </p:cNvPr>
          <p:cNvPicPr>
            <a:picLocks noChangeAspect="1"/>
          </p:cNvPicPr>
          <p:nvPr/>
        </p:nvPicPr>
        <p:blipFill>
          <a:blip r:embed="rId2"/>
          <a:stretch>
            <a:fillRect/>
          </a:stretch>
        </p:blipFill>
        <p:spPr>
          <a:xfrm>
            <a:off x="107504" y="1268760"/>
            <a:ext cx="4358111" cy="2934397"/>
          </a:xfrm>
          <a:prstGeom prst="rect">
            <a:avLst/>
          </a:prstGeom>
        </p:spPr>
      </p:pic>
      <p:pic>
        <p:nvPicPr>
          <p:cNvPr id="9" name="Imagem 8">
            <a:extLst>
              <a:ext uri="{FF2B5EF4-FFF2-40B4-BE49-F238E27FC236}">
                <a16:creationId xmlns:a16="http://schemas.microsoft.com/office/drawing/2014/main" id="{814BC60D-6578-CEC8-55BB-DEB54D5872B3}"/>
              </a:ext>
            </a:extLst>
          </p:cNvPr>
          <p:cNvPicPr>
            <a:picLocks noChangeAspect="1"/>
          </p:cNvPicPr>
          <p:nvPr/>
        </p:nvPicPr>
        <p:blipFill>
          <a:blip r:embed="rId3"/>
          <a:stretch>
            <a:fillRect/>
          </a:stretch>
        </p:blipFill>
        <p:spPr>
          <a:xfrm>
            <a:off x="4358111" y="3678769"/>
            <a:ext cx="4678385" cy="3037019"/>
          </a:xfrm>
          <a:prstGeom prst="rect">
            <a:avLst/>
          </a:prstGeom>
        </p:spPr>
      </p:pic>
      <p:sp>
        <p:nvSpPr>
          <p:cNvPr id="10" name="Espaço Reservado para Rodapé 9">
            <a:extLst>
              <a:ext uri="{FF2B5EF4-FFF2-40B4-BE49-F238E27FC236}">
                <a16:creationId xmlns:a16="http://schemas.microsoft.com/office/drawing/2014/main" id="{E51368CE-A38F-250F-213E-05D4A304ED31}"/>
              </a:ext>
            </a:extLst>
          </p:cNvPr>
          <p:cNvSpPr>
            <a:spLocks noGrp="1"/>
          </p:cNvSpPr>
          <p:nvPr>
            <p:ph type="ftr" sz="quarter" idx="11"/>
          </p:nvPr>
        </p:nvSpPr>
        <p:spPr/>
        <p:txBody>
          <a:bodyPr/>
          <a:lstStyle/>
          <a:p>
            <a:r>
              <a:rPr lang="pt-BR"/>
              <a:t>PROF: FLÁVIO LUIS MPEVE MENDES</a:t>
            </a:r>
          </a:p>
        </p:txBody>
      </p:sp>
      <p:sp>
        <p:nvSpPr>
          <p:cNvPr id="11" name="Espaço Reservado para Número de Slide 10">
            <a:extLst>
              <a:ext uri="{FF2B5EF4-FFF2-40B4-BE49-F238E27FC236}">
                <a16:creationId xmlns:a16="http://schemas.microsoft.com/office/drawing/2014/main" id="{E6A00B9F-71EE-AAA1-4E06-B1B85FBE4EF2}"/>
              </a:ext>
            </a:extLst>
          </p:cNvPr>
          <p:cNvSpPr>
            <a:spLocks noGrp="1"/>
          </p:cNvSpPr>
          <p:nvPr>
            <p:ph type="sldNum" sz="quarter" idx="12"/>
          </p:nvPr>
        </p:nvSpPr>
        <p:spPr/>
        <p:txBody>
          <a:bodyPr/>
          <a:lstStyle/>
          <a:p>
            <a:fld id="{98DAD52C-8FAD-4C56-913A-D369E501256B}" type="slidenum">
              <a:rPr lang="pt-BR" smtClean="0"/>
              <a:t>41</a:t>
            </a:fld>
            <a:endParaRPr lang="pt-BR"/>
          </a:p>
        </p:txBody>
      </p:sp>
    </p:spTree>
    <p:extLst>
      <p:ext uri="{BB962C8B-B14F-4D97-AF65-F5344CB8AC3E}">
        <p14:creationId xmlns:p14="http://schemas.microsoft.com/office/powerpoint/2010/main" val="1247640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1287016"/>
          </a:xfrm>
        </p:spPr>
        <p:txBody>
          <a:bodyPr>
            <a:normAutofit fontScale="90000"/>
          </a:bodyPr>
          <a:lstStyle/>
          <a:p>
            <a:r>
              <a:rPr lang="pt-BR" b="1" dirty="0"/>
              <a:t>O significado dos elementos </a:t>
            </a:r>
            <a:br>
              <a:rPr lang="pt-BR" b="1" dirty="0"/>
            </a:br>
            <a:r>
              <a:rPr lang="pt-BR" b="1" dirty="0"/>
              <a:t>textuais</a:t>
            </a:r>
            <a:r>
              <a:rPr lang="pt-BR" dirty="0"/>
              <a:t> </a:t>
            </a:r>
          </a:p>
        </p:txBody>
      </p:sp>
      <p:sp>
        <p:nvSpPr>
          <p:cNvPr id="3" name="Espaço Reservado para Conteúdo 2"/>
          <p:cNvSpPr>
            <a:spLocks noGrp="1"/>
          </p:cNvSpPr>
          <p:nvPr>
            <p:ph idx="1"/>
          </p:nvPr>
        </p:nvSpPr>
        <p:spPr>
          <a:xfrm>
            <a:off x="457200" y="1628800"/>
            <a:ext cx="8229600" cy="5184576"/>
          </a:xfrm>
        </p:spPr>
        <p:txBody>
          <a:bodyPr>
            <a:noAutofit/>
          </a:bodyPr>
          <a:lstStyle/>
          <a:p>
            <a:r>
              <a:rPr lang="pt-BR" b="1" dirty="0"/>
              <a:t>Conclusão</a:t>
            </a:r>
          </a:p>
          <a:p>
            <a:pPr marL="0" indent="0" algn="just">
              <a:buNone/>
            </a:pPr>
            <a:endParaRPr lang="pt-BR" sz="2400" dirty="0"/>
          </a:p>
          <a:p>
            <a:pPr marL="0" indent="0" algn="just">
              <a:buNone/>
            </a:pPr>
            <a:r>
              <a:rPr lang="pt-BR" sz="2400" dirty="0"/>
              <a:t>Elemento obrigatório. Embora reúna um conjunto de conclusões, o título deve permanecer no singular – CONCLUSÃO – já que remete à seção e não a número de conclusões formuladas.</a:t>
            </a:r>
          </a:p>
          <a:p>
            <a:pPr marL="0" indent="0" algn="just">
              <a:buNone/>
            </a:pPr>
            <a:endParaRPr lang="pt-BR" sz="2400" dirty="0"/>
          </a:p>
          <a:p>
            <a:pPr marL="0" indent="0" algn="just">
              <a:buNone/>
            </a:pPr>
            <a:r>
              <a:rPr lang="pt-BR" sz="2400" dirty="0"/>
              <a:t>As conclusões devem ser apresentadas de maneira lógica, clara e concisa, fundamentadas nos resultados e na discussão abordada ao longo do desenvolvimento do trabalho (capítulos). O autor deve, ainda, retomar as propostas iniciais (apresentadas na Introdução) e reafirmar, de maneira sintética, a ideia principal e os pontos importantes do corpo do trabalho.</a:t>
            </a:r>
            <a:endParaRPr lang="pt-BR" sz="800" b="1" dirty="0"/>
          </a:p>
        </p:txBody>
      </p:sp>
      <p:sp>
        <p:nvSpPr>
          <p:cNvPr id="4" name="Espaço Reservado para Rodapé 3">
            <a:extLst>
              <a:ext uri="{FF2B5EF4-FFF2-40B4-BE49-F238E27FC236}">
                <a16:creationId xmlns:a16="http://schemas.microsoft.com/office/drawing/2014/main" id="{4D939B60-11C6-6A9C-F4F6-D9C0AF883E2D}"/>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30AF2F51-EFF9-38E3-1185-3C1AD609B6EE}"/>
              </a:ext>
            </a:extLst>
          </p:cNvPr>
          <p:cNvSpPr>
            <a:spLocks noGrp="1"/>
          </p:cNvSpPr>
          <p:nvPr>
            <p:ph type="sldNum" sz="quarter" idx="12"/>
          </p:nvPr>
        </p:nvSpPr>
        <p:spPr/>
        <p:txBody>
          <a:bodyPr/>
          <a:lstStyle/>
          <a:p>
            <a:fld id="{98DAD52C-8FAD-4C56-913A-D369E501256B}" type="slidenum">
              <a:rPr lang="pt-BR" smtClean="0"/>
              <a:t>42</a:t>
            </a:fld>
            <a:endParaRPr lang="pt-BR"/>
          </a:p>
        </p:txBody>
      </p:sp>
    </p:spTree>
    <p:extLst>
      <p:ext uri="{BB962C8B-B14F-4D97-AF65-F5344CB8AC3E}">
        <p14:creationId xmlns:p14="http://schemas.microsoft.com/office/powerpoint/2010/main" val="22833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1287016"/>
          </a:xfrm>
        </p:spPr>
        <p:txBody>
          <a:bodyPr>
            <a:normAutofit fontScale="90000"/>
          </a:bodyPr>
          <a:lstStyle/>
          <a:p>
            <a:r>
              <a:rPr lang="pt-BR" b="1" dirty="0"/>
              <a:t>O significado dos elementos </a:t>
            </a:r>
            <a:br>
              <a:rPr lang="pt-BR" b="1" dirty="0"/>
            </a:br>
            <a:r>
              <a:rPr lang="pt-BR" b="1" dirty="0"/>
              <a:t>pós-textuais</a:t>
            </a:r>
            <a:r>
              <a:rPr lang="pt-BR" dirty="0"/>
              <a:t> </a:t>
            </a:r>
          </a:p>
        </p:txBody>
      </p:sp>
      <p:sp>
        <p:nvSpPr>
          <p:cNvPr id="3" name="Espaço Reservado para Conteúdo 2"/>
          <p:cNvSpPr>
            <a:spLocks noGrp="1"/>
          </p:cNvSpPr>
          <p:nvPr>
            <p:ph idx="1"/>
          </p:nvPr>
        </p:nvSpPr>
        <p:spPr>
          <a:xfrm>
            <a:off x="457200" y="1484784"/>
            <a:ext cx="8229600" cy="5184576"/>
          </a:xfrm>
        </p:spPr>
        <p:txBody>
          <a:bodyPr>
            <a:noAutofit/>
          </a:bodyPr>
          <a:lstStyle/>
          <a:p>
            <a:pPr algn="just"/>
            <a:r>
              <a:rPr lang="pt-BR" sz="2800" b="1" dirty="0"/>
              <a:t>Referências</a:t>
            </a:r>
            <a:br>
              <a:rPr lang="pt-BR" sz="2800" b="1" dirty="0"/>
            </a:br>
            <a:r>
              <a:rPr lang="pt-BR" sz="2800" dirty="0"/>
              <a:t>Elemento </a:t>
            </a:r>
            <a:r>
              <a:rPr lang="pt-BR" sz="2800" b="1" dirty="0"/>
              <a:t>obrigatório. </a:t>
            </a:r>
            <a:r>
              <a:rPr lang="pt-BR" sz="2800" dirty="0"/>
              <a:t>É o conjunto padronizado de elementos descritivos retirados de um documento, que permite sua identificação individual (relação de autores consultados ou citados, em ordem alfabética da palavra de ordem) - vide Normas da ABNT.</a:t>
            </a:r>
            <a:br>
              <a:rPr lang="pt-BR" sz="2800" dirty="0"/>
            </a:br>
            <a:endParaRPr lang="pt-BR" sz="2800" dirty="0"/>
          </a:p>
          <a:p>
            <a:pPr algn="just"/>
            <a:r>
              <a:rPr lang="pt-BR" sz="2800" b="1" dirty="0"/>
              <a:t>Glossário</a:t>
            </a:r>
            <a:br>
              <a:rPr lang="pt-BR" sz="2800" b="1" dirty="0"/>
            </a:br>
            <a:r>
              <a:rPr lang="pt-BR" sz="2800" dirty="0"/>
              <a:t>Elemento </a:t>
            </a:r>
            <a:r>
              <a:rPr lang="pt-BR" sz="2800" b="1" dirty="0"/>
              <a:t>opcional. </a:t>
            </a:r>
            <a:r>
              <a:rPr lang="pt-BR" sz="2800" dirty="0"/>
              <a:t>Consiste em uma lista em ordem alfabética de palavras ou expressões técnicas de uso restrito ou de sentido obscuro, utilizadas no texto, acompanhadas das respectivas definições.</a:t>
            </a:r>
            <a:endParaRPr lang="pt-BR" sz="700" b="1" dirty="0"/>
          </a:p>
        </p:txBody>
      </p:sp>
      <p:sp>
        <p:nvSpPr>
          <p:cNvPr id="4" name="Espaço Reservado para Rodapé 3">
            <a:extLst>
              <a:ext uri="{FF2B5EF4-FFF2-40B4-BE49-F238E27FC236}">
                <a16:creationId xmlns:a16="http://schemas.microsoft.com/office/drawing/2014/main" id="{EE9833AF-7F0F-6CE9-6848-29B3DD9E909C}"/>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DC63E57C-73F0-B0D0-FAD8-88DBF46D140A}"/>
              </a:ext>
            </a:extLst>
          </p:cNvPr>
          <p:cNvSpPr>
            <a:spLocks noGrp="1"/>
          </p:cNvSpPr>
          <p:nvPr>
            <p:ph type="sldNum" sz="quarter" idx="12"/>
          </p:nvPr>
        </p:nvSpPr>
        <p:spPr/>
        <p:txBody>
          <a:bodyPr/>
          <a:lstStyle/>
          <a:p>
            <a:fld id="{98DAD52C-8FAD-4C56-913A-D369E501256B}" type="slidenum">
              <a:rPr lang="pt-BR" smtClean="0"/>
              <a:t>43</a:t>
            </a:fld>
            <a:endParaRPr lang="pt-BR"/>
          </a:p>
        </p:txBody>
      </p:sp>
    </p:spTree>
    <p:extLst>
      <p:ext uri="{BB962C8B-B14F-4D97-AF65-F5344CB8AC3E}">
        <p14:creationId xmlns:p14="http://schemas.microsoft.com/office/powerpoint/2010/main" val="1773497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1287016"/>
          </a:xfrm>
        </p:spPr>
        <p:txBody>
          <a:bodyPr>
            <a:normAutofit fontScale="90000"/>
          </a:bodyPr>
          <a:lstStyle/>
          <a:p>
            <a:r>
              <a:rPr lang="pt-BR" b="1" dirty="0"/>
              <a:t>O significado dos elementos </a:t>
            </a:r>
            <a:br>
              <a:rPr lang="pt-BR" b="1" dirty="0"/>
            </a:br>
            <a:r>
              <a:rPr lang="pt-BR" b="1" dirty="0"/>
              <a:t>pós-textuais</a:t>
            </a:r>
            <a:r>
              <a:rPr lang="pt-BR" dirty="0"/>
              <a:t> </a:t>
            </a:r>
          </a:p>
        </p:txBody>
      </p:sp>
      <p:sp>
        <p:nvSpPr>
          <p:cNvPr id="3" name="Espaço Reservado para Conteúdo 2"/>
          <p:cNvSpPr>
            <a:spLocks noGrp="1"/>
          </p:cNvSpPr>
          <p:nvPr>
            <p:ph idx="1"/>
          </p:nvPr>
        </p:nvSpPr>
        <p:spPr>
          <a:xfrm>
            <a:off x="457200" y="1484784"/>
            <a:ext cx="8229600" cy="5184576"/>
          </a:xfrm>
        </p:spPr>
        <p:txBody>
          <a:bodyPr>
            <a:noAutofit/>
          </a:bodyPr>
          <a:lstStyle/>
          <a:p>
            <a:pPr algn="just"/>
            <a:r>
              <a:rPr lang="pt-BR" sz="2000" b="1" dirty="0"/>
              <a:t>Apêndice</a:t>
            </a:r>
            <a:br>
              <a:rPr lang="pt-BR" sz="2000" b="1" dirty="0"/>
            </a:br>
            <a:r>
              <a:rPr lang="pt-BR" sz="2000" dirty="0"/>
              <a:t>Elemento </a:t>
            </a:r>
            <a:r>
              <a:rPr lang="pt-BR" sz="2000" b="1" dirty="0"/>
              <a:t>opcional. </a:t>
            </a:r>
            <a:r>
              <a:rPr lang="pt-BR" sz="2000" dirty="0"/>
              <a:t>Consiste em um texto ou documento elaborado pelo autor a fim de complementar sua argumentação, sem prejuízo da unidade nuclear do trabalho. Geralmente são questionários, entrevistas, fotos, que auxiliam na fundamentação da pesquisa. </a:t>
            </a:r>
          </a:p>
          <a:p>
            <a:pPr algn="just"/>
            <a:endParaRPr lang="pt-BR" sz="2000" dirty="0"/>
          </a:p>
          <a:p>
            <a:pPr algn="just"/>
            <a:r>
              <a:rPr lang="pt-BR" sz="2000" b="1" dirty="0"/>
              <a:t>Anexo</a:t>
            </a:r>
            <a:br>
              <a:rPr lang="pt-BR" sz="2000" b="1" dirty="0"/>
            </a:br>
            <a:r>
              <a:rPr lang="pt-BR" sz="2000" dirty="0"/>
              <a:t>Elemento </a:t>
            </a:r>
            <a:r>
              <a:rPr lang="pt-BR" sz="2000" b="1" dirty="0"/>
              <a:t>opcional. </a:t>
            </a:r>
            <a:r>
              <a:rPr lang="pt-BR" sz="2000" dirty="0"/>
              <a:t>Consiste em um texto ou documento não elaborado pelo autor, que serve de fundamentação, comprovação e ilustração. São geralmente documentos, projetos de leis, decretos, etc., cuja função é complementar o trabalho. </a:t>
            </a:r>
          </a:p>
          <a:p>
            <a:pPr algn="just"/>
            <a:endParaRPr lang="pt-BR" sz="2000" dirty="0"/>
          </a:p>
          <a:p>
            <a:pPr algn="ctr"/>
            <a:r>
              <a:rPr lang="pt-BR" sz="2000" b="1" dirty="0"/>
              <a:t>Índice (s)</a:t>
            </a:r>
          </a:p>
          <a:p>
            <a:pPr marL="0" indent="0" algn="just">
              <a:buNone/>
            </a:pPr>
            <a:r>
              <a:rPr lang="pt-BR" sz="2000" dirty="0"/>
              <a:t>Elemento </a:t>
            </a:r>
            <a:r>
              <a:rPr lang="pt-BR" sz="2000" b="1" dirty="0"/>
              <a:t>obrigatório. </a:t>
            </a:r>
            <a:r>
              <a:rPr lang="pt-BR" sz="2000" dirty="0"/>
              <a:t>Consiste na lista de palavras ou frases, ordenadas de acordo com determinado critério, que localiza e remete para as informações contidas no texto. </a:t>
            </a:r>
          </a:p>
          <a:p>
            <a:pPr algn="just"/>
            <a:endParaRPr lang="pt-BR" sz="2800" b="1" dirty="0"/>
          </a:p>
          <a:p>
            <a:pPr algn="just"/>
            <a:endParaRPr lang="pt-BR" sz="700" b="1" dirty="0"/>
          </a:p>
        </p:txBody>
      </p:sp>
      <p:sp>
        <p:nvSpPr>
          <p:cNvPr id="4" name="Espaço Reservado para Rodapé 3">
            <a:extLst>
              <a:ext uri="{FF2B5EF4-FFF2-40B4-BE49-F238E27FC236}">
                <a16:creationId xmlns:a16="http://schemas.microsoft.com/office/drawing/2014/main" id="{F251E499-F5EB-8B45-DA34-B44B67CB8AAD}"/>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6AAF6B39-58F7-0B24-2341-8CD7025B889B}"/>
              </a:ext>
            </a:extLst>
          </p:cNvPr>
          <p:cNvSpPr>
            <a:spLocks noGrp="1"/>
          </p:cNvSpPr>
          <p:nvPr>
            <p:ph type="sldNum" sz="quarter" idx="12"/>
          </p:nvPr>
        </p:nvSpPr>
        <p:spPr/>
        <p:txBody>
          <a:bodyPr/>
          <a:lstStyle/>
          <a:p>
            <a:fld id="{98DAD52C-8FAD-4C56-913A-D369E501256B}" type="slidenum">
              <a:rPr lang="pt-BR" smtClean="0"/>
              <a:t>44</a:t>
            </a:fld>
            <a:endParaRPr lang="pt-BR"/>
          </a:p>
        </p:txBody>
      </p:sp>
    </p:spTree>
    <p:extLst>
      <p:ext uri="{BB962C8B-B14F-4D97-AF65-F5344CB8AC3E}">
        <p14:creationId xmlns:p14="http://schemas.microsoft.com/office/powerpoint/2010/main" val="19504936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1287016"/>
          </a:xfrm>
        </p:spPr>
        <p:txBody>
          <a:bodyPr>
            <a:normAutofit fontScale="90000"/>
          </a:bodyPr>
          <a:lstStyle/>
          <a:p>
            <a:r>
              <a:rPr lang="pt-BR" b="1" dirty="0"/>
              <a:t>O significado dos elementos </a:t>
            </a:r>
            <a:br>
              <a:rPr lang="pt-BR" b="1" dirty="0"/>
            </a:br>
            <a:r>
              <a:rPr lang="pt-BR" b="1" dirty="0"/>
              <a:t>pós-textuais</a:t>
            </a:r>
            <a:r>
              <a:rPr lang="pt-BR" dirty="0"/>
              <a:t> </a:t>
            </a:r>
          </a:p>
        </p:txBody>
      </p:sp>
      <p:sp>
        <p:nvSpPr>
          <p:cNvPr id="3" name="Espaço Reservado para Conteúdo 2"/>
          <p:cNvSpPr>
            <a:spLocks noGrp="1"/>
          </p:cNvSpPr>
          <p:nvPr>
            <p:ph idx="1"/>
          </p:nvPr>
        </p:nvSpPr>
        <p:spPr>
          <a:xfrm>
            <a:off x="457200" y="1628800"/>
            <a:ext cx="8229600" cy="5184576"/>
          </a:xfrm>
        </p:spPr>
        <p:txBody>
          <a:bodyPr>
            <a:noAutofit/>
          </a:bodyPr>
          <a:lstStyle/>
          <a:p>
            <a:pPr marL="0" indent="0" algn="just">
              <a:buNone/>
            </a:pPr>
            <a:r>
              <a:rPr lang="pt-BR" sz="2400" dirty="0"/>
              <a:t>* </a:t>
            </a:r>
            <a:r>
              <a:rPr lang="pt-BR" sz="2400" b="1" dirty="0"/>
              <a:t>Paginação</a:t>
            </a:r>
          </a:p>
          <a:p>
            <a:pPr marL="0" indent="0" algn="just">
              <a:buNone/>
            </a:pPr>
            <a:endParaRPr lang="pt-BR" sz="2400" b="1" dirty="0"/>
          </a:p>
          <a:p>
            <a:pPr marL="0" indent="0" algn="just">
              <a:buNone/>
            </a:pPr>
            <a:r>
              <a:rPr lang="pt-BR" sz="2800" dirty="0"/>
              <a:t>Todas as folhas do trabalho, a partir da folha de rosto, devem ser contadas sequencialmente, mas não numeradas. A numeração é colocada, a partir da primeira folha da parte textual - INTRODUÇÃO, em algarismos arábicos, no canto superior direito da folha. Havendo apêndice e anexo, as suas folhas</a:t>
            </a:r>
            <a:br>
              <a:rPr lang="pt-BR" sz="2800" dirty="0"/>
            </a:br>
            <a:r>
              <a:rPr lang="pt-BR" sz="2800" dirty="0"/>
              <a:t>devem ser numeradas de maneira contínua e sua paginação deve dar seguimento à do texto principal.  </a:t>
            </a:r>
            <a:endParaRPr lang="pt-BR" sz="800" b="1" dirty="0"/>
          </a:p>
        </p:txBody>
      </p:sp>
      <p:sp>
        <p:nvSpPr>
          <p:cNvPr id="4" name="Espaço Reservado para Rodapé 3">
            <a:extLst>
              <a:ext uri="{FF2B5EF4-FFF2-40B4-BE49-F238E27FC236}">
                <a16:creationId xmlns:a16="http://schemas.microsoft.com/office/drawing/2014/main" id="{C2DC54DF-8652-85E2-80E9-BDFF1CCAE620}"/>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39D2224D-8BF8-94A6-59DD-05E8E0C2E8FA}"/>
              </a:ext>
            </a:extLst>
          </p:cNvPr>
          <p:cNvSpPr>
            <a:spLocks noGrp="1"/>
          </p:cNvSpPr>
          <p:nvPr>
            <p:ph type="sldNum" sz="quarter" idx="12"/>
          </p:nvPr>
        </p:nvSpPr>
        <p:spPr/>
        <p:txBody>
          <a:bodyPr/>
          <a:lstStyle/>
          <a:p>
            <a:fld id="{98DAD52C-8FAD-4C56-913A-D369E501256B}" type="slidenum">
              <a:rPr lang="pt-BR" smtClean="0"/>
              <a:t>45</a:t>
            </a:fld>
            <a:endParaRPr lang="pt-BR"/>
          </a:p>
        </p:txBody>
      </p:sp>
    </p:spTree>
    <p:extLst>
      <p:ext uri="{BB962C8B-B14F-4D97-AF65-F5344CB8AC3E}">
        <p14:creationId xmlns:p14="http://schemas.microsoft.com/office/powerpoint/2010/main" val="27119503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1287016"/>
          </a:xfrm>
        </p:spPr>
        <p:txBody>
          <a:bodyPr>
            <a:normAutofit/>
          </a:bodyPr>
          <a:lstStyle/>
          <a:p>
            <a:r>
              <a:rPr lang="pt-BR" b="1" dirty="0"/>
              <a:t>Inicio da Pesquisa</a:t>
            </a:r>
            <a:endParaRPr lang="pt-BR" dirty="0"/>
          </a:p>
        </p:txBody>
      </p:sp>
      <p:sp>
        <p:nvSpPr>
          <p:cNvPr id="3" name="Espaço Reservado para Conteúdo 2"/>
          <p:cNvSpPr>
            <a:spLocks noGrp="1"/>
          </p:cNvSpPr>
          <p:nvPr>
            <p:ph idx="1"/>
          </p:nvPr>
        </p:nvSpPr>
        <p:spPr>
          <a:xfrm>
            <a:off x="457200" y="1124744"/>
            <a:ext cx="8229600" cy="5184576"/>
          </a:xfrm>
        </p:spPr>
        <p:txBody>
          <a:bodyPr>
            <a:noAutofit/>
          </a:bodyPr>
          <a:lstStyle/>
          <a:p>
            <a:pPr marL="0" indent="0" algn="just">
              <a:buNone/>
            </a:pPr>
            <a:r>
              <a:rPr lang="pt-PT" sz="2400" dirty="0"/>
              <a:t>Para o efeito, o projecto de pesquisa pretende responder a um vasto leque de questões:</a:t>
            </a:r>
          </a:p>
          <a:p>
            <a:pPr marL="0" indent="0" algn="just">
              <a:buNone/>
            </a:pPr>
            <a:endParaRPr lang="pt-PT" sz="2400" dirty="0"/>
          </a:p>
          <a:p>
            <a:pPr lvl="0"/>
            <a:r>
              <a:rPr lang="pt-PT" sz="2400" dirty="0"/>
              <a:t>O que se vai investigar? (Tema)</a:t>
            </a:r>
            <a:endParaRPr lang="pt-BR" sz="2400" dirty="0"/>
          </a:p>
          <a:p>
            <a:pPr lvl="0"/>
            <a:r>
              <a:rPr lang="pt-PT" sz="2400" dirty="0"/>
              <a:t>Por que investigar (Justificação)</a:t>
            </a:r>
            <a:endParaRPr lang="pt-BR" sz="2400" dirty="0"/>
          </a:p>
          <a:p>
            <a:pPr lvl="0"/>
            <a:r>
              <a:rPr lang="pt-PT" sz="2400" dirty="0"/>
              <a:t>Para que investigar? (Objectivos: Geral e Especifico)</a:t>
            </a:r>
          </a:p>
          <a:p>
            <a:r>
              <a:rPr lang="pt-PT" sz="2400" dirty="0"/>
              <a:t>Qual é o problema a resolver? (Problema de Pesquisa)</a:t>
            </a:r>
          </a:p>
          <a:p>
            <a:r>
              <a:rPr lang="pt-PT" sz="2400" dirty="0"/>
              <a:t>Respostas em forma de </a:t>
            </a:r>
            <a:r>
              <a:rPr lang="pt-BR" sz="2400" dirty="0"/>
              <a:t>preposições?</a:t>
            </a:r>
            <a:r>
              <a:rPr lang="pt-PT" sz="2400" dirty="0"/>
              <a:t> (</a:t>
            </a:r>
            <a:r>
              <a:rPr lang="pt-BR" sz="2400" dirty="0"/>
              <a:t>Hipóteses</a:t>
            </a:r>
            <a:r>
              <a:rPr lang="pt-PT" sz="2400" dirty="0"/>
              <a:t>)</a:t>
            </a:r>
          </a:p>
          <a:p>
            <a:r>
              <a:rPr lang="pt-PT" sz="2400" dirty="0"/>
              <a:t>Como será apresentada a pesquisa? (Estrutura da Pesquisa)</a:t>
            </a:r>
            <a:endParaRPr lang="pt-BR" sz="2400" dirty="0"/>
          </a:p>
          <a:p>
            <a:pPr lvl="0"/>
            <a:r>
              <a:rPr lang="pt-PT" sz="2400" dirty="0"/>
              <a:t>Como pesquisar? ( Metodologia)</a:t>
            </a:r>
            <a:endParaRPr lang="pt-BR" sz="2400" dirty="0"/>
          </a:p>
          <a:p>
            <a:pPr lvl="0"/>
            <a:r>
              <a:rPr lang="pt-PT" sz="2400" dirty="0"/>
              <a:t>Quando pesquisar? (Cronograma de actividades)</a:t>
            </a:r>
            <a:endParaRPr lang="pt-BR" sz="2400" dirty="0"/>
          </a:p>
          <a:p>
            <a:pPr lvl="0"/>
            <a:r>
              <a:rPr lang="pt-PT" sz="2400" dirty="0"/>
              <a:t>Quem vai investigar? (O sujeito da investigação)</a:t>
            </a:r>
            <a:endParaRPr lang="pt-BR" sz="2400" dirty="0"/>
          </a:p>
          <a:p>
            <a:pPr marL="0" indent="0" algn="just">
              <a:buNone/>
            </a:pPr>
            <a:endParaRPr lang="pt-PT" sz="2400" dirty="0"/>
          </a:p>
          <a:p>
            <a:pPr marL="0" indent="0" algn="just">
              <a:buNone/>
            </a:pPr>
            <a:endParaRPr lang="pt-PT" sz="2400" b="1" dirty="0"/>
          </a:p>
          <a:p>
            <a:pPr marL="0" indent="0" algn="just">
              <a:buNone/>
            </a:pPr>
            <a:endParaRPr lang="pt-BR" sz="800" b="1" dirty="0"/>
          </a:p>
        </p:txBody>
      </p:sp>
      <p:sp>
        <p:nvSpPr>
          <p:cNvPr id="4" name="Espaço Reservado para Rodapé 3">
            <a:extLst>
              <a:ext uri="{FF2B5EF4-FFF2-40B4-BE49-F238E27FC236}">
                <a16:creationId xmlns:a16="http://schemas.microsoft.com/office/drawing/2014/main" id="{4F9BEA25-767E-7D8A-2D9B-EB9F8DC44CEA}"/>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EC1B1FA5-2F71-0E90-36B3-09B9DEB2233F}"/>
              </a:ext>
            </a:extLst>
          </p:cNvPr>
          <p:cNvSpPr>
            <a:spLocks noGrp="1"/>
          </p:cNvSpPr>
          <p:nvPr>
            <p:ph type="sldNum" sz="quarter" idx="12"/>
          </p:nvPr>
        </p:nvSpPr>
        <p:spPr/>
        <p:txBody>
          <a:bodyPr/>
          <a:lstStyle/>
          <a:p>
            <a:fld id="{98DAD52C-8FAD-4C56-913A-D369E501256B}" type="slidenum">
              <a:rPr lang="pt-BR" smtClean="0"/>
              <a:t>46</a:t>
            </a:fld>
            <a:endParaRPr lang="pt-BR"/>
          </a:p>
        </p:txBody>
      </p:sp>
    </p:spTree>
    <p:extLst>
      <p:ext uri="{BB962C8B-B14F-4D97-AF65-F5344CB8AC3E}">
        <p14:creationId xmlns:p14="http://schemas.microsoft.com/office/powerpoint/2010/main" val="2011807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1287016"/>
          </a:xfrm>
        </p:spPr>
        <p:txBody>
          <a:bodyPr>
            <a:noAutofit/>
          </a:bodyPr>
          <a:lstStyle/>
          <a:p>
            <a:r>
              <a:rPr lang="pt-BR" sz="3200" b="1" dirty="0"/>
              <a:t>Citações (Norma ABNT - </a:t>
            </a:r>
            <a:r>
              <a:rPr lang="pt-PT" sz="3200" b="1" dirty="0"/>
              <a:t>Associação Brasileira de Normas Técnicas</a:t>
            </a:r>
            <a:r>
              <a:rPr lang="pt-BR" sz="3200" b="1" dirty="0"/>
              <a:t>)</a:t>
            </a:r>
            <a:endParaRPr lang="pt-BR" sz="3200" dirty="0"/>
          </a:p>
        </p:txBody>
      </p:sp>
      <p:sp>
        <p:nvSpPr>
          <p:cNvPr id="3" name="Espaço Reservado para Conteúdo 2"/>
          <p:cNvSpPr>
            <a:spLocks noGrp="1"/>
          </p:cNvSpPr>
          <p:nvPr>
            <p:ph idx="1"/>
          </p:nvPr>
        </p:nvSpPr>
        <p:spPr>
          <a:xfrm>
            <a:off x="457200" y="1268760"/>
            <a:ext cx="8229600" cy="5184576"/>
          </a:xfrm>
        </p:spPr>
        <p:txBody>
          <a:bodyPr>
            <a:noAutofit/>
          </a:bodyPr>
          <a:lstStyle/>
          <a:p>
            <a:pPr marL="0" indent="0" algn="just">
              <a:buNone/>
            </a:pPr>
            <a:r>
              <a:rPr lang="pt-PT" sz="2400" b="1" i="0" dirty="0">
                <a:solidFill>
                  <a:srgbClr val="404040"/>
                </a:solidFill>
                <a:effectLst/>
                <a:latin typeface="Roboto" panose="02000000000000000000" pitchFamily="2" charset="0"/>
              </a:rPr>
              <a:t>Citação direta </a:t>
            </a:r>
            <a:r>
              <a:rPr lang="pt-PT" sz="2400" b="0" i="0" dirty="0">
                <a:solidFill>
                  <a:srgbClr val="404040"/>
                </a:solidFill>
                <a:effectLst/>
                <a:latin typeface="Roboto" panose="02000000000000000000" pitchFamily="2" charset="0"/>
              </a:rPr>
              <a:t>é aquela que transcreve parte de uma obra, com as palavras do autor. Quando usamos esse tipo de citação devemos colocar entre parênteses o </a:t>
            </a:r>
            <a:r>
              <a:rPr lang="pt-PT" sz="2400" b="1" i="0" dirty="0">
                <a:solidFill>
                  <a:srgbClr val="404040"/>
                </a:solidFill>
                <a:effectLst/>
                <a:latin typeface="Roboto" panose="02000000000000000000" pitchFamily="2" charset="0"/>
              </a:rPr>
              <a:t>sobrenome do autor, o ano da publicação da obra e o número da página</a:t>
            </a:r>
            <a:r>
              <a:rPr lang="pt-PT" sz="2400" b="0" i="0" dirty="0">
                <a:solidFill>
                  <a:srgbClr val="404040"/>
                </a:solidFill>
                <a:effectLst/>
                <a:latin typeface="Roboto" panose="02000000000000000000" pitchFamily="2" charset="0"/>
              </a:rPr>
              <a:t> (tudo separado por vírgulas).</a:t>
            </a:r>
            <a:endParaRPr lang="pt-PT" sz="4000" dirty="0"/>
          </a:p>
          <a:p>
            <a:pPr marL="0" indent="0" algn="just">
              <a:buNone/>
            </a:pPr>
            <a:endParaRPr lang="pt-PT" sz="2400" b="1" dirty="0"/>
          </a:p>
          <a:p>
            <a:pPr marL="0" indent="0" algn="just">
              <a:buNone/>
            </a:pPr>
            <a:endParaRPr lang="pt-BR" sz="800" b="1" dirty="0"/>
          </a:p>
        </p:txBody>
      </p:sp>
      <p:pic>
        <p:nvPicPr>
          <p:cNvPr id="2050" name="Picture 2" descr="Exemplo de citação direta">
            <a:extLst>
              <a:ext uri="{FF2B5EF4-FFF2-40B4-BE49-F238E27FC236}">
                <a16:creationId xmlns:a16="http://schemas.microsoft.com/office/drawing/2014/main" id="{4EC6E1CA-5E12-F043-FE51-E0603E1A0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866" y="3212976"/>
            <a:ext cx="8229599" cy="3371850"/>
          </a:xfrm>
          <a:prstGeom prst="rect">
            <a:avLst/>
          </a:prstGeom>
          <a:noFill/>
          <a:extLst>
            <a:ext uri="{909E8E84-426E-40DD-AFC4-6F175D3DCCD1}">
              <a14:hiddenFill xmlns:a14="http://schemas.microsoft.com/office/drawing/2010/main">
                <a:solidFill>
                  <a:srgbClr val="FFFFFF"/>
                </a:solidFill>
              </a14:hiddenFill>
            </a:ext>
          </a:extLst>
        </p:spPr>
      </p:pic>
      <p:sp>
        <p:nvSpPr>
          <p:cNvPr id="4" name="Espaço Reservado para Rodapé 3">
            <a:extLst>
              <a:ext uri="{FF2B5EF4-FFF2-40B4-BE49-F238E27FC236}">
                <a16:creationId xmlns:a16="http://schemas.microsoft.com/office/drawing/2014/main" id="{6DC44C99-5AE0-E1C5-6B3B-35D1EC8E2B73}"/>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C13A2FB8-0E70-7A4B-FF0A-1E61EDFF859F}"/>
              </a:ext>
            </a:extLst>
          </p:cNvPr>
          <p:cNvSpPr>
            <a:spLocks noGrp="1"/>
          </p:cNvSpPr>
          <p:nvPr>
            <p:ph type="sldNum" sz="quarter" idx="12"/>
          </p:nvPr>
        </p:nvSpPr>
        <p:spPr/>
        <p:txBody>
          <a:bodyPr/>
          <a:lstStyle/>
          <a:p>
            <a:fld id="{98DAD52C-8FAD-4C56-913A-D369E501256B}" type="slidenum">
              <a:rPr lang="pt-BR" smtClean="0"/>
              <a:t>47</a:t>
            </a:fld>
            <a:endParaRPr lang="pt-BR"/>
          </a:p>
        </p:txBody>
      </p:sp>
    </p:spTree>
    <p:extLst>
      <p:ext uri="{BB962C8B-B14F-4D97-AF65-F5344CB8AC3E}">
        <p14:creationId xmlns:p14="http://schemas.microsoft.com/office/powerpoint/2010/main" val="4205912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1287016"/>
          </a:xfrm>
        </p:spPr>
        <p:txBody>
          <a:bodyPr>
            <a:normAutofit/>
          </a:bodyPr>
          <a:lstStyle/>
          <a:p>
            <a:r>
              <a:rPr lang="pt-BR" b="1" dirty="0"/>
              <a:t>Citações (Norma ABNT)</a:t>
            </a:r>
            <a:endParaRPr lang="pt-BR" dirty="0"/>
          </a:p>
        </p:txBody>
      </p:sp>
      <p:sp>
        <p:nvSpPr>
          <p:cNvPr id="3" name="Espaço Reservado para Conteúdo 2"/>
          <p:cNvSpPr>
            <a:spLocks noGrp="1"/>
          </p:cNvSpPr>
          <p:nvPr>
            <p:ph idx="1"/>
          </p:nvPr>
        </p:nvSpPr>
        <p:spPr>
          <a:xfrm>
            <a:off x="457200" y="1124744"/>
            <a:ext cx="8229600" cy="5184576"/>
          </a:xfrm>
        </p:spPr>
        <p:txBody>
          <a:bodyPr>
            <a:noAutofit/>
          </a:bodyPr>
          <a:lstStyle/>
          <a:p>
            <a:pPr marL="0" indent="0" algn="just">
              <a:buNone/>
            </a:pPr>
            <a:r>
              <a:rPr lang="pt-PT" sz="2400" b="1" i="0" dirty="0">
                <a:solidFill>
                  <a:srgbClr val="404040"/>
                </a:solidFill>
                <a:effectLst/>
                <a:latin typeface="Roboto" panose="02000000000000000000" pitchFamily="2" charset="0"/>
              </a:rPr>
              <a:t>Citação indireta</a:t>
            </a:r>
            <a:r>
              <a:rPr lang="pt-PT" sz="2400" b="0" i="0" dirty="0">
                <a:solidFill>
                  <a:srgbClr val="404040"/>
                </a:solidFill>
                <a:effectLst/>
                <a:latin typeface="Roboto" panose="02000000000000000000" pitchFamily="2" charset="0"/>
              </a:rPr>
              <a:t>: é aquela que se baseia em uma obra, com as nossas palavras. Neste caso, indicamos o sobrenome do autor e o ano da publicação da obra (o número da página é opcional).</a:t>
            </a:r>
            <a:endParaRPr lang="pt-PT" sz="4000" dirty="0"/>
          </a:p>
          <a:p>
            <a:pPr marL="0" indent="0" algn="just">
              <a:buNone/>
            </a:pPr>
            <a:endParaRPr lang="pt-PT" sz="2400" b="1" dirty="0"/>
          </a:p>
          <a:p>
            <a:pPr marL="0" indent="0" algn="just">
              <a:buNone/>
            </a:pPr>
            <a:endParaRPr lang="pt-BR" sz="800" b="1" dirty="0"/>
          </a:p>
        </p:txBody>
      </p:sp>
      <p:pic>
        <p:nvPicPr>
          <p:cNvPr id="3074" name="Picture 2" descr="Exemplo de citação indireta">
            <a:extLst>
              <a:ext uri="{FF2B5EF4-FFF2-40B4-BE49-F238E27FC236}">
                <a16:creationId xmlns:a16="http://schemas.microsoft.com/office/drawing/2014/main" id="{3DD7D0CA-146B-2A82-1D4D-6C87C4132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963366"/>
            <a:ext cx="8064896" cy="3371850"/>
          </a:xfrm>
          <a:prstGeom prst="rect">
            <a:avLst/>
          </a:prstGeom>
          <a:noFill/>
          <a:extLst>
            <a:ext uri="{909E8E84-426E-40DD-AFC4-6F175D3DCCD1}">
              <a14:hiddenFill xmlns:a14="http://schemas.microsoft.com/office/drawing/2010/main">
                <a:solidFill>
                  <a:srgbClr val="FFFFFF"/>
                </a:solidFill>
              </a14:hiddenFill>
            </a:ext>
          </a:extLst>
        </p:spPr>
      </p:pic>
      <p:sp>
        <p:nvSpPr>
          <p:cNvPr id="4" name="Espaço Reservado para Rodapé 3">
            <a:extLst>
              <a:ext uri="{FF2B5EF4-FFF2-40B4-BE49-F238E27FC236}">
                <a16:creationId xmlns:a16="http://schemas.microsoft.com/office/drawing/2014/main" id="{012DB3A5-7CB8-3970-DE11-9E79EFE9ACF6}"/>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47BF27FC-4AC5-C251-F870-2EA6E162648E}"/>
              </a:ext>
            </a:extLst>
          </p:cNvPr>
          <p:cNvSpPr>
            <a:spLocks noGrp="1"/>
          </p:cNvSpPr>
          <p:nvPr>
            <p:ph type="sldNum" sz="quarter" idx="12"/>
          </p:nvPr>
        </p:nvSpPr>
        <p:spPr/>
        <p:txBody>
          <a:bodyPr/>
          <a:lstStyle/>
          <a:p>
            <a:fld id="{98DAD52C-8FAD-4C56-913A-D369E501256B}" type="slidenum">
              <a:rPr lang="pt-BR" smtClean="0"/>
              <a:t>48</a:t>
            </a:fld>
            <a:endParaRPr lang="pt-BR"/>
          </a:p>
        </p:txBody>
      </p:sp>
    </p:spTree>
    <p:extLst>
      <p:ext uri="{BB962C8B-B14F-4D97-AF65-F5344CB8AC3E}">
        <p14:creationId xmlns:p14="http://schemas.microsoft.com/office/powerpoint/2010/main" val="20090348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1287016"/>
          </a:xfrm>
        </p:spPr>
        <p:txBody>
          <a:bodyPr>
            <a:normAutofit/>
          </a:bodyPr>
          <a:lstStyle/>
          <a:p>
            <a:r>
              <a:rPr lang="pt-BR" b="1" dirty="0"/>
              <a:t>Citações (Norma ABNT)</a:t>
            </a:r>
            <a:endParaRPr lang="pt-BR" dirty="0"/>
          </a:p>
        </p:txBody>
      </p:sp>
      <p:sp>
        <p:nvSpPr>
          <p:cNvPr id="3" name="Espaço Reservado para Conteúdo 2"/>
          <p:cNvSpPr>
            <a:spLocks noGrp="1"/>
          </p:cNvSpPr>
          <p:nvPr>
            <p:ph idx="1"/>
          </p:nvPr>
        </p:nvSpPr>
        <p:spPr>
          <a:xfrm>
            <a:off x="457200" y="1124744"/>
            <a:ext cx="8229600" cy="5184576"/>
          </a:xfrm>
        </p:spPr>
        <p:txBody>
          <a:bodyPr>
            <a:noAutofit/>
          </a:bodyPr>
          <a:lstStyle/>
          <a:p>
            <a:pPr marL="0" indent="0" algn="just">
              <a:buNone/>
            </a:pPr>
            <a:r>
              <a:rPr lang="pt-PT" sz="2400" b="1" i="0" dirty="0">
                <a:solidFill>
                  <a:srgbClr val="404040"/>
                </a:solidFill>
                <a:effectLst/>
                <a:latin typeface="Roboto" panose="02000000000000000000" pitchFamily="2" charset="0"/>
              </a:rPr>
              <a:t>Normas ABNT</a:t>
            </a:r>
          </a:p>
          <a:p>
            <a:pPr marL="0" indent="0" algn="just">
              <a:buNone/>
            </a:pPr>
            <a:r>
              <a:rPr lang="pt-PT" sz="2400" b="1" i="0" dirty="0">
                <a:solidFill>
                  <a:srgbClr val="404040"/>
                </a:solidFill>
                <a:effectLst/>
                <a:latin typeface="Roboto" panose="02000000000000000000" pitchFamily="2" charset="0"/>
              </a:rPr>
              <a:t>Então, vamos às regras!</a:t>
            </a:r>
          </a:p>
          <a:p>
            <a:pPr marL="0" indent="0" algn="just">
              <a:buNone/>
            </a:pPr>
            <a:r>
              <a:rPr lang="pt-PT" sz="2400" b="1" i="0" dirty="0">
                <a:solidFill>
                  <a:srgbClr val="404040"/>
                </a:solidFill>
                <a:effectLst/>
                <a:latin typeface="Roboto" panose="02000000000000000000" pitchFamily="2" charset="0"/>
              </a:rPr>
              <a:t>1. </a:t>
            </a:r>
            <a:r>
              <a:rPr lang="pt-PT" sz="2400" i="0" dirty="0">
                <a:solidFill>
                  <a:srgbClr val="404040"/>
                </a:solidFill>
                <a:effectLst/>
                <a:latin typeface="Roboto" panose="02000000000000000000" pitchFamily="2" charset="0"/>
              </a:rPr>
              <a:t>As citações diretas que tenham mais de três linhas devem ser colocadas sem aspas. Neste caso, a letra usada é menor que a do documento e deve estar num recuo de 4 cm da margem esquerda.</a:t>
            </a:r>
            <a:endParaRPr lang="pt-BR" sz="800" b="1" dirty="0"/>
          </a:p>
        </p:txBody>
      </p:sp>
      <p:pic>
        <p:nvPicPr>
          <p:cNvPr id="4102" name="Picture 6" descr="Exemplo de citação direta com mais de três linhas">
            <a:extLst>
              <a:ext uri="{FF2B5EF4-FFF2-40B4-BE49-F238E27FC236}">
                <a16:creationId xmlns:a16="http://schemas.microsoft.com/office/drawing/2014/main" id="{F91B9450-79A4-C3B5-8EC8-1B0DD66CBA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556" y="3576687"/>
            <a:ext cx="7992888" cy="2732633"/>
          </a:xfrm>
          <a:prstGeom prst="rect">
            <a:avLst/>
          </a:prstGeom>
          <a:noFill/>
          <a:extLst>
            <a:ext uri="{909E8E84-426E-40DD-AFC4-6F175D3DCCD1}">
              <a14:hiddenFill xmlns:a14="http://schemas.microsoft.com/office/drawing/2010/main">
                <a:solidFill>
                  <a:srgbClr val="FFFFFF"/>
                </a:solidFill>
              </a14:hiddenFill>
            </a:ext>
          </a:extLst>
        </p:spPr>
      </p:pic>
      <p:sp>
        <p:nvSpPr>
          <p:cNvPr id="4" name="Espaço Reservado para Rodapé 3">
            <a:extLst>
              <a:ext uri="{FF2B5EF4-FFF2-40B4-BE49-F238E27FC236}">
                <a16:creationId xmlns:a16="http://schemas.microsoft.com/office/drawing/2014/main" id="{CB5A1068-561B-443C-B185-63EAD8EE48FB}"/>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6A58C267-667E-9CA1-98FB-A488F6C91B11}"/>
              </a:ext>
            </a:extLst>
          </p:cNvPr>
          <p:cNvSpPr>
            <a:spLocks noGrp="1"/>
          </p:cNvSpPr>
          <p:nvPr>
            <p:ph type="sldNum" sz="quarter" idx="12"/>
          </p:nvPr>
        </p:nvSpPr>
        <p:spPr/>
        <p:txBody>
          <a:bodyPr/>
          <a:lstStyle/>
          <a:p>
            <a:fld id="{98DAD52C-8FAD-4C56-913A-D369E501256B}" type="slidenum">
              <a:rPr lang="pt-BR" smtClean="0"/>
              <a:t>49</a:t>
            </a:fld>
            <a:endParaRPr lang="pt-BR"/>
          </a:p>
        </p:txBody>
      </p:sp>
    </p:spTree>
    <p:extLst>
      <p:ext uri="{BB962C8B-B14F-4D97-AF65-F5344CB8AC3E}">
        <p14:creationId xmlns:p14="http://schemas.microsoft.com/office/powerpoint/2010/main" val="2830584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1287016"/>
          </a:xfrm>
        </p:spPr>
        <p:txBody>
          <a:bodyPr>
            <a:normAutofit/>
          </a:bodyPr>
          <a:lstStyle/>
          <a:p>
            <a:r>
              <a:rPr lang="pt-PT" b="1" dirty="0"/>
              <a:t>Tema de investigação</a:t>
            </a:r>
            <a:endParaRPr lang="pt-BR" dirty="0"/>
          </a:p>
        </p:txBody>
      </p:sp>
      <p:sp>
        <p:nvSpPr>
          <p:cNvPr id="3" name="Espaço Reservado para Conteúdo 2"/>
          <p:cNvSpPr>
            <a:spLocks noGrp="1"/>
          </p:cNvSpPr>
          <p:nvPr>
            <p:ph idx="1"/>
          </p:nvPr>
        </p:nvSpPr>
        <p:spPr>
          <a:xfrm>
            <a:off x="457200" y="1124744"/>
            <a:ext cx="8229600" cy="5184576"/>
          </a:xfrm>
        </p:spPr>
        <p:txBody>
          <a:bodyPr>
            <a:noAutofit/>
          </a:bodyPr>
          <a:lstStyle/>
          <a:p>
            <a:pPr marL="0" indent="0" algn="just">
              <a:buNone/>
            </a:pPr>
            <a:r>
              <a:rPr lang="pt-PT" sz="2400" dirty="0"/>
              <a:t>Todo o projecto de investigação possui um tema de investigação com carácter problemático e </a:t>
            </a:r>
            <a:r>
              <a:rPr lang="pt-PT" sz="2400" u="sng" dirty="0"/>
              <a:t>delimitado</a:t>
            </a:r>
            <a:r>
              <a:rPr lang="pt-PT" sz="2400" dirty="0"/>
              <a:t>. Para o efeito, recomenda-se que o tema escolhido seja perfeitamente delimitado, evitando-se, assim, temas demasiado abrangentes que mais se confundem com o assunto de investigação ou o título de um livro. </a:t>
            </a:r>
            <a:endParaRPr lang="pt-BR" sz="2400" dirty="0"/>
          </a:p>
          <a:p>
            <a:pPr marL="0" indent="0" algn="just">
              <a:buNone/>
            </a:pPr>
            <a:endParaRPr lang="pt-BR" sz="1050" dirty="0"/>
          </a:p>
          <a:p>
            <a:pPr marL="0" indent="0" algn="just">
              <a:buNone/>
            </a:pPr>
            <a:r>
              <a:rPr lang="pt-PT" sz="2400" b="1" dirty="0"/>
              <a:t>Exemplos de assuntos da Psicologia Social sem carácter de temas de investigação</a:t>
            </a:r>
            <a:r>
              <a:rPr lang="pt-PT" sz="2400" dirty="0"/>
              <a:t>:</a:t>
            </a:r>
          </a:p>
          <a:p>
            <a:pPr lvl="0"/>
            <a:r>
              <a:rPr lang="pt-PT" sz="2400" dirty="0"/>
              <a:t>As atitudes;</a:t>
            </a:r>
            <a:endParaRPr lang="pt-BR" sz="2400" dirty="0"/>
          </a:p>
          <a:p>
            <a:pPr lvl="0"/>
            <a:r>
              <a:rPr lang="pt-PT" sz="2400" dirty="0"/>
              <a:t>Gestão;</a:t>
            </a:r>
            <a:endParaRPr lang="pt-BR" sz="2400" dirty="0"/>
          </a:p>
          <a:p>
            <a:pPr lvl="0"/>
            <a:r>
              <a:rPr lang="pt-PT" sz="2400" dirty="0"/>
              <a:t>Informática; </a:t>
            </a:r>
            <a:endParaRPr lang="pt-BR" sz="2400" dirty="0"/>
          </a:p>
          <a:p>
            <a:pPr lvl="0"/>
            <a:r>
              <a:rPr lang="pt-PT" sz="2400" dirty="0"/>
              <a:t>Transtornos;</a:t>
            </a:r>
            <a:endParaRPr lang="pt-BR" sz="2400" dirty="0"/>
          </a:p>
          <a:p>
            <a:pPr lvl="0"/>
            <a:r>
              <a:rPr lang="pt-PT" sz="2400" dirty="0"/>
              <a:t>Enfermagem.</a:t>
            </a:r>
            <a:endParaRPr lang="pt-BR" sz="2400" dirty="0"/>
          </a:p>
          <a:p>
            <a:endParaRPr lang="pt-BR" sz="2400" dirty="0"/>
          </a:p>
        </p:txBody>
      </p:sp>
      <p:sp>
        <p:nvSpPr>
          <p:cNvPr id="4" name="Espaço Reservado para Rodapé 3">
            <a:extLst>
              <a:ext uri="{FF2B5EF4-FFF2-40B4-BE49-F238E27FC236}">
                <a16:creationId xmlns:a16="http://schemas.microsoft.com/office/drawing/2014/main" id="{0A00F83F-3E4D-ECA9-34F6-16E9C30C34B0}"/>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2DFCB8BB-2CAD-37FC-19B9-4F73FA03D9D4}"/>
              </a:ext>
            </a:extLst>
          </p:cNvPr>
          <p:cNvSpPr>
            <a:spLocks noGrp="1"/>
          </p:cNvSpPr>
          <p:nvPr>
            <p:ph type="sldNum" sz="quarter" idx="12"/>
          </p:nvPr>
        </p:nvSpPr>
        <p:spPr/>
        <p:txBody>
          <a:bodyPr/>
          <a:lstStyle/>
          <a:p>
            <a:fld id="{98DAD52C-8FAD-4C56-913A-D369E501256B}" type="slidenum">
              <a:rPr lang="pt-BR" smtClean="0"/>
              <a:t>5</a:t>
            </a:fld>
            <a:endParaRPr lang="pt-BR"/>
          </a:p>
        </p:txBody>
      </p:sp>
    </p:spTree>
    <p:extLst>
      <p:ext uri="{BB962C8B-B14F-4D97-AF65-F5344CB8AC3E}">
        <p14:creationId xmlns:p14="http://schemas.microsoft.com/office/powerpoint/2010/main" val="1962337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1287016"/>
          </a:xfrm>
        </p:spPr>
        <p:txBody>
          <a:bodyPr>
            <a:normAutofit/>
          </a:bodyPr>
          <a:lstStyle/>
          <a:p>
            <a:r>
              <a:rPr lang="pt-BR" b="1" dirty="0"/>
              <a:t>Referencias (Norma ABNT)</a:t>
            </a:r>
            <a:endParaRPr lang="pt-BR" dirty="0"/>
          </a:p>
        </p:txBody>
      </p:sp>
      <p:sp>
        <p:nvSpPr>
          <p:cNvPr id="3" name="Espaço Reservado para Conteúdo 2"/>
          <p:cNvSpPr>
            <a:spLocks noGrp="1"/>
          </p:cNvSpPr>
          <p:nvPr>
            <p:ph idx="1"/>
          </p:nvPr>
        </p:nvSpPr>
        <p:spPr>
          <a:xfrm>
            <a:off x="457200" y="1124744"/>
            <a:ext cx="8229600" cy="5184576"/>
          </a:xfrm>
        </p:spPr>
        <p:txBody>
          <a:bodyPr>
            <a:noAutofit/>
          </a:bodyPr>
          <a:lstStyle/>
          <a:p>
            <a:pPr marL="0" indent="0" algn="just">
              <a:buNone/>
            </a:pPr>
            <a:r>
              <a:rPr lang="pt-PT" sz="2400" b="1" i="0" dirty="0">
                <a:solidFill>
                  <a:srgbClr val="404040"/>
                </a:solidFill>
                <a:effectLst/>
                <a:latin typeface="Roboto" panose="02000000000000000000" pitchFamily="2" charset="0"/>
              </a:rPr>
              <a:t>As referências ABNT </a:t>
            </a:r>
            <a:r>
              <a:rPr lang="pt-PT" sz="2400" i="0" dirty="0">
                <a:solidFill>
                  <a:srgbClr val="404040"/>
                </a:solidFill>
                <a:effectLst/>
                <a:latin typeface="Roboto" panose="02000000000000000000" pitchFamily="2" charset="0"/>
              </a:rPr>
              <a:t>(Associação Brasileira de Normas Técnicas) são as normas que devemos seguir para identificar um livro ou outra fonte que tenhamos usado para fazer a citação em um texto que escrevemos..</a:t>
            </a:r>
            <a:endParaRPr lang="pt-BR" sz="800" b="1" dirty="0"/>
          </a:p>
        </p:txBody>
      </p:sp>
      <p:pic>
        <p:nvPicPr>
          <p:cNvPr id="5122" name="Picture 2" descr="Elementos das referências bibliográficas">
            <a:extLst>
              <a:ext uri="{FF2B5EF4-FFF2-40B4-BE49-F238E27FC236}">
                <a16:creationId xmlns:a16="http://schemas.microsoft.com/office/drawing/2014/main" id="{665339D0-596F-6914-B335-08F3293646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801" t="20801" r="10901" b="19200"/>
          <a:stretch/>
        </p:blipFill>
        <p:spPr bwMode="auto">
          <a:xfrm>
            <a:off x="539552" y="2816932"/>
            <a:ext cx="4203898" cy="18002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Exemplo referência bibliográfica (com um autor)">
            <a:extLst>
              <a:ext uri="{FF2B5EF4-FFF2-40B4-BE49-F238E27FC236}">
                <a16:creationId xmlns:a16="http://schemas.microsoft.com/office/drawing/2014/main" id="{E06F5D86-99F2-7E86-38D8-07FABE224F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851" t="11600" r="12201" b="21200"/>
          <a:stretch/>
        </p:blipFill>
        <p:spPr bwMode="auto">
          <a:xfrm>
            <a:off x="4849044" y="4340126"/>
            <a:ext cx="4104456" cy="2016224"/>
          </a:xfrm>
          <a:prstGeom prst="rect">
            <a:avLst/>
          </a:prstGeom>
          <a:noFill/>
          <a:extLst>
            <a:ext uri="{909E8E84-426E-40DD-AFC4-6F175D3DCCD1}">
              <a14:hiddenFill xmlns:a14="http://schemas.microsoft.com/office/drawing/2010/main">
                <a:solidFill>
                  <a:srgbClr val="FFFFFF"/>
                </a:solidFill>
              </a14:hiddenFill>
            </a:ext>
          </a:extLst>
        </p:spPr>
      </p:pic>
      <p:sp>
        <p:nvSpPr>
          <p:cNvPr id="4" name="Espaço Reservado para Rodapé 3">
            <a:extLst>
              <a:ext uri="{FF2B5EF4-FFF2-40B4-BE49-F238E27FC236}">
                <a16:creationId xmlns:a16="http://schemas.microsoft.com/office/drawing/2014/main" id="{BC8841BF-1ECD-797D-5C2B-341DA5F39B23}"/>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1EA21616-C5C5-4C57-2109-D660156D991F}"/>
              </a:ext>
            </a:extLst>
          </p:cNvPr>
          <p:cNvSpPr>
            <a:spLocks noGrp="1"/>
          </p:cNvSpPr>
          <p:nvPr>
            <p:ph type="sldNum" sz="quarter" idx="12"/>
          </p:nvPr>
        </p:nvSpPr>
        <p:spPr/>
        <p:txBody>
          <a:bodyPr/>
          <a:lstStyle/>
          <a:p>
            <a:fld id="{98DAD52C-8FAD-4C56-913A-D369E501256B}" type="slidenum">
              <a:rPr lang="pt-BR" smtClean="0"/>
              <a:t>50</a:t>
            </a:fld>
            <a:endParaRPr lang="pt-BR"/>
          </a:p>
        </p:txBody>
      </p:sp>
    </p:spTree>
    <p:extLst>
      <p:ext uri="{BB962C8B-B14F-4D97-AF65-F5344CB8AC3E}">
        <p14:creationId xmlns:p14="http://schemas.microsoft.com/office/powerpoint/2010/main" val="3654278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1287016"/>
          </a:xfrm>
        </p:spPr>
        <p:txBody>
          <a:bodyPr>
            <a:normAutofit/>
          </a:bodyPr>
          <a:lstStyle/>
          <a:p>
            <a:r>
              <a:rPr lang="pt-PT" b="1" dirty="0"/>
              <a:t>Delimitação do tema</a:t>
            </a:r>
            <a:endParaRPr lang="pt-BR" dirty="0"/>
          </a:p>
        </p:txBody>
      </p:sp>
      <p:sp>
        <p:nvSpPr>
          <p:cNvPr id="3" name="Espaço Reservado para Conteúdo 2"/>
          <p:cNvSpPr>
            <a:spLocks noGrp="1"/>
          </p:cNvSpPr>
          <p:nvPr>
            <p:ph idx="1"/>
          </p:nvPr>
        </p:nvSpPr>
        <p:spPr>
          <a:xfrm>
            <a:off x="457200" y="1124744"/>
            <a:ext cx="8229600" cy="5184576"/>
          </a:xfrm>
        </p:spPr>
        <p:txBody>
          <a:bodyPr>
            <a:noAutofit/>
          </a:bodyPr>
          <a:lstStyle/>
          <a:p>
            <a:pPr marL="0" indent="0" algn="just">
              <a:buNone/>
            </a:pPr>
            <a:r>
              <a:rPr lang="pt-PT" sz="2400" dirty="0"/>
              <a:t>Como se pode ver, os assuntos acima citados, possuem um carácter cientifico, mais não podem, na sua formulação, constituir-se em temas de projecto tecnolólogico, primeiro porque não fazem transparecer a problemática que se pretende investigar e, em segundo lugar, são demasiado abrangentes.</a:t>
            </a:r>
          </a:p>
          <a:p>
            <a:pPr marL="0" indent="0" algn="just">
              <a:buNone/>
            </a:pPr>
            <a:endParaRPr lang="pt-PT" sz="2400" dirty="0"/>
          </a:p>
          <a:p>
            <a:pPr marL="0" indent="0" algn="just">
              <a:buNone/>
            </a:pPr>
            <a:r>
              <a:rPr lang="pt-PT" sz="2400" dirty="0"/>
              <a:t>De acordo com Leonel (2002), Delimitar é indicar a abrangência do estudo, estabelecendo os limites extencionais e conceituais do tema. Para que fique clara e precisa a extensão conceitual do assunto, é importante situá-lo na sua respectiva área de conhecimento, possibilitando, assim, que se visualize a especificidade do objecto no contexto de sua área temática. Possíveis delimitações:</a:t>
            </a:r>
            <a:endParaRPr lang="pt-BR" sz="2400"/>
          </a:p>
          <a:p>
            <a:pPr marL="0" indent="0" algn="just">
              <a:buNone/>
            </a:pPr>
            <a:endParaRPr lang="pt-BR" sz="2400" dirty="0"/>
          </a:p>
          <a:p>
            <a:pPr marL="0" indent="0">
              <a:buNone/>
            </a:pPr>
            <a:endParaRPr lang="pt-BR" sz="2400" dirty="0"/>
          </a:p>
        </p:txBody>
      </p:sp>
      <p:sp>
        <p:nvSpPr>
          <p:cNvPr id="4" name="Espaço Reservado para Rodapé 3">
            <a:extLst>
              <a:ext uri="{FF2B5EF4-FFF2-40B4-BE49-F238E27FC236}">
                <a16:creationId xmlns:a16="http://schemas.microsoft.com/office/drawing/2014/main" id="{347528A2-75EA-4C7D-4C19-7237C1A20911}"/>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931A43BD-C612-0843-1D68-9C0BA61A4041}"/>
              </a:ext>
            </a:extLst>
          </p:cNvPr>
          <p:cNvSpPr>
            <a:spLocks noGrp="1"/>
          </p:cNvSpPr>
          <p:nvPr>
            <p:ph type="sldNum" sz="quarter" idx="12"/>
          </p:nvPr>
        </p:nvSpPr>
        <p:spPr/>
        <p:txBody>
          <a:bodyPr/>
          <a:lstStyle/>
          <a:p>
            <a:fld id="{98DAD52C-8FAD-4C56-913A-D369E501256B}" type="slidenum">
              <a:rPr lang="pt-BR" smtClean="0"/>
              <a:t>6</a:t>
            </a:fld>
            <a:endParaRPr lang="pt-BR"/>
          </a:p>
        </p:txBody>
      </p:sp>
    </p:spTree>
    <p:extLst>
      <p:ext uri="{BB962C8B-B14F-4D97-AF65-F5344CB8AC3E}">
        <p14:creationId xmlns:p14="http://schemas.microsoft.com/office/powerpoint/2010/main" val="835286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1287016"/>
          </a:xfrm>
        </p:spPr>
        <p:txBody>
          <a:bodyPr>
            <a:normAutofit/>
          </a:bodyPr>
          <a:lstStyle/>
          <a:p>
            <a:r>
              <a:rPr lang="pt-PT" b="1" dirty="0"/>
              <a:t>Delimitação do tema</a:t>
            </a:r>
            <a:endParaRPr lang="pt-BR" dirty="0"/>
          </a:p>
        </p:txBody>
      </p:sp>
      <p:sp>
        <p:nvSpPr>
          <p:cNvPr id="3" name="Espaço Reservado para Conteúdo 2"/>
          <p:cNvSpPr>
            <a:spLocks noGrp="1"/>
          </p:cNvSpPr>
          <p:nvPr>
            <p:ph idx="1"/>
          </p:nvPr>
        </p:nvSpPr>
        <p:spPr>
          <a:xfrm>
            <a:off x="457200" y="1124744"/>
            <a:ext cx="8229600" cy="5184576"/>
          </a:xfrm>
        </p:spPr>
        <p:txBody>
          <a:bodyPr>
            <a:noAutofit/>
          </a:bodyPr>
          <a:lstStyle/>
          <a:p>
            <a:pPr algn="ctr"/>
            <a:r>
              <a:rPr lang="pt-PT" sz="1800" b="1" dirty="0"/>
              <a:t>Estudo das atitudes dos estudantes universitários em relação ao uso do preservativo.</a:t>
            </a:r>
            <a:endParaRPr lang="pt-BR" sz="1800" dirty="0"/>
          </a:p>
          <a:p>
            <a:pPr algn="ctr"/>
            <a:r>
              <a:rPr lang="pt-PT" sz="1800" b="1" dirty="0"/>
              <a:t>Estudo de caso: Universidade Catolica de Angola no Iº Semestre de 2020</a:t>
            </a:r>
            <a:endParaRPr lang="pt-BR" sz="1800" dirty="0"/>
          </a:p>
          <a:p>
            <a:pPr algn="ctr"/>
            <a:r>
              <a:rPr lang="pt-PT" sz="1800" b="1" dirty="0"/>
              <a:t> </a:t>
            </a:r>
            <a:endParaRPr lang="pt-BR" sz="1800" dirty="0"/>
          </a:p>
          <a:p>
            <a:pPr algn="ctr"/>
            <a:r>
              <a:rPr lang="pt-PT" sz="1800" b="1" dirty="0"/>
              <a:t>O papel do gestor dentro das organizações: Um estudo de caso da Dream Yetu no IIº Trimestre de 2020.</a:t>
            </a:r>
            <a:endParaRPr lang="pt-BR" sz="1800" dirty="0"/>
          </a:p>
          <a:p>
            <a:pPr algn="ctr"/>
            <a:r>
              <a:rPr lang="pt-PT" sz="1800" b="1" dirty="0"/>
              <a:t> </a:t>
            </a:r>
            <a:endParaRPr lang="pt-BR" sz="1800" dirty="0"/>
          </a:p>
          <a:p>
            <a:pPr algn="ctr"/>
            <a:r>
              <a:rPr lang="pt-PT" sz="1800" b="1" dirty="0"/>
              <a:t>A importancia da informática nas organizações empresariais</a:t>
            </a:r>
            <a:endParaRPr lang="pt-BR" sz="1800" dirty="0"/>
          </a:p>
          <a:p>
            <a:pPr algn="ctr"/>
            <a:r>
              <a:rPr lang="pt-PT" sz="1800" b="1" dirty="0"/>
              <a:t> Estudo de caso: FM – Empreendimento no ano de 2020</a:t>
            </a:r>
            <a:endParaRPr lang="pt-BR" sz="1800" dirty="0"/>
          </a:p>
          <a:p>
            <a:pPr algn="ctr"/>
            <a:r>
              <a:rPr lang="pt-PT" sz="1800" b="1" dirty="0"/>
              <a:t> </a:t>
            </a:r>
            <a:endParaRPr lang="pt-BR" sz="1800" dirty="0"/>
          </a:p>
          <a:p>
            <a:pPr algn="ctr"/>
            <a:r>
              <a:rPr lang="pt-PT" sz="1800" b="1" dirty="0"/>
              <a:t>Cuidados de enfermagem imediato prestado aos recém-nascido no centro de saúde da Samba de Junho a Agosto de 2021.</a:t>
            </a:r>
            <a:endParaRPr lang="pt-BR" sz="1800" dirty="0"/>
          </a:p>
          <a:p>
            <a:pPr algn="ctr"/>
            <a:r>
              <a:rPr lang="pt-PT" sz="1800" b="1" dirty="0"/>
              <a:t> </a:t>
            </a:r>
            <a:endParaRPr lang="pt-BR" sz="1800" dirty="0"/>
          </a:p>
          <a:p>
            <a:pPr algn="ctr"/>
            <a:r>
              <a:rPr lang="pt-PT" sz="1800" b="1" dirty="0"/>
              <a:t>Importãncia do acompanhamento psicologico de pacientes com transtornos bipolar do humor dos 18 aos 25 de idade assistidos no Hospital Psiquiatrico de Luanda  no Iº Semestre de 2019</a:t>
            </a:r>
            <a:endParaRPr lang="pt-BR" sz="1800" dirty="0"/>
          </a:p>
        </p:txBody>
      </p:sp>
      <p:sp>
        <p:nvSpPr>
          <p:cNvPr id="4" name="Espaço Reservado para Rodapé 3">
            <a:extLst>
              <a:ext uri="{FF2B5EF4-FFF2-40B4-BE49-F238E27FC236}">
                <a16:creationId xmlns:a16="http://schemas.microsoft.com/office/drawing/2014/main" id="{EC8B3D3F-6E38-0DF4-C380-00FD474EFC61}"/>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FBB68A09-E770-C8BD-DA0F-333E354CC3C3}"/>
              </a:ext>
            </a:extLst>
          </p:cNvPr>
          <p:cNvSpPr>
            <a:spLocks noGrp="1"/>
          </p:cNvSpPr>
          <p:nvPr>
            <p:ph type="sldNum" sz="quarter" idx="12"/>
          </p:nvPr>
        </p:nvSpPr>
        <p:spPr/>
        <p:txBody>
          <a:bodyPr/>
          <a:lstStyle/>
          <a:p>
            <a:fld id="{98DAD52C-8FAD-4C56-913A-D369E501256B}" type="slidenum">
              <a:rPr lang="pt-BR" smtClean="0"/>
              <a:t>7</a:t>
            </a:fld>
            <a:endParaRPr lang="pt-BR"/>
          </a:p>
        </p:txBody>
      </p:sp>
    </p:spTree>
    <p:extLst>
      <p:ext uri="{BB962C8B-B14F-4D97-AF65-F5344CB8AC3E}">
        <p14:creationId xmlns:p14="http://schemas.microsoft.com/office/powerpoint/2010/main" val="3986681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1287016"/>
          </a:xfrm>
        </p:spPr>
        <p:txBody>
          <a:bodyPr>
            <a:normAutofit fontScale="90000"/>
          </a:bodyPr>
          <a:lstStyle/>
          <a:p>
            <a:r>
              <a:rPr lang="pt-BR" b="1" dirty="0"/>
              <a:t>O significado dos elementos </a:t>
            </a:r>
            <a:br>
              <a:rPr lang="pt-BR" b="1" dirty="0"/>
            </a:br>
            <a:r>
              <a:rPr lang="pt-BR" b="1" dirty="0" err="1"/>
              <a:t>pré</a:t>
            </a:r>
            <a:r>
              <a:rPr lang="pt-BR" b="1" dirty="0"/>
              <a:t>-textuais</a:t>
            </a:r>
            <a:r>
              <a:rPr lang="pt-BR" dirty="0"/>
              <a:t> </a:t>
            </a:r>
          </a:p>
        </p:txBody>
      </p:sp>
      <p:sp>
        <p:nvSpPr>
          <p:cNvPr id="3" name="Espaço Reservado para Conteúdo 2"/>
          <p:cNvSpPr>
            <a:spLocks noGrp="1"/>
          </p:cNvSpPr>
          <p:nvPr>
            <p:ph idx="1"/>
          </p:nvPr>
        </p:nvSpPr>
        <p:spPr>
          <a:xfrm>
            <a:off x="457200" y="1628800"/>
            <a:ext cx="8229600" cy="5184576"/>
          </a:xfrm>
        </p:spPr>
        <p:txBody>
          <a:bodyPr>
            <a:normAutofit lnSpcReduction="10000"/>
          </a:bodyPr>
          <a:lstStyle/>
          <a:p>
            <a:pPr algn="just"/>
            <a:r>
              <a:rPr lang="pt-BR" b="1" dirty="0"/>
              <a:t>Capa: </a:t>
            </a:r>
            <a:r>
              <a:rPr lang="pt-BR" dirty="0"/>
              <a:t>São informações indispensáveis à sua identificação, na seguinte ordem:</a:t>
            </a:r>
          </a:p>
          <a:p>
            <a:pPr marL="0" indent="0" algn="just">
              <a:buNone/>
            </a:pPr>
            <a:r>
              <a:rPr lang="pt-BR" dirty="0"/>
              <a:t>* NOME DO AUTOR;</a:t>
            </a:r>
          </a:p>
          <a:p>
            <a:pPr marL="0" indent="0" algn="just">
              <a:buNone/>
            </a:pPr>
            <a:r>
              <a:rPr lang="pt-BR" dirty="0"/>
              <a:t>* TÍTULO E SUBTÍTULO;</a:t>
            </a:r>
          </a:p>
          <a:p>
            <a:pPr marL="0" indent="0" algn="just">
              <a:buNone/>
            </a:pPr>
            <a:r>
              <a:rPr lang="pt-BR" dirty="0"/>
              <a:t>* LOCAL (cidade) da instituição onde deve ser apresentado;</a:t>
            </a:r>
          </a:p>
          <a:p>
            <a:pPr marL="0" indent="0" algn="just">
              <a:buNone/>
            </a:pPr>
            <a:r>
              <a:rPr lang="pt-BR" dirty="0"/>
              <a:t>* ANO DE DEPÓSITO (da entrega).</a:t>
            </a:r>
          </a:p>
          <a:p>
            <a:pPr marL="0" indent="0" algn="just">
              <a:buNone/>
            </a:pPr>
            <a:endParaRPr lang="pt-BR" sz="1600" b="1" dirty="0"/>
          </a:p>
          <a:p>
            <a:pPr algn="just"/>
            <a:r>
              <a:rPr lang="pt-BR" b="1" dirty="0"/>
              <a:t>Folha de Rosto (falsa) </a:t>
            </a:r>
            <a:r>
              <a:rPr lang="pt-BR" dirty="0"/>
              <a:t>Elemento </a:t>
            </a:r>
            <a:r>
              <a:rPr lang="pt-BR" b="1" dirty="0"/>
              <a:t>opcional</a:t>
            </a:r>
            <a:r>
              <a:rPr lang="pt-BR" dirty="0"/>
              <a:t>. É uma pagina em branco.</a:t>
            </a:r>
          </a:p>
          <a:p>
            <a:pPr marL="0" indent="0" algn="just">
              <a:buNone/>
            </a:pPr>
            <a:endParaRPr lang="pt-BR" b="1" dirty="0"/>
          </a:p>
        </p:txBody>
      </p:sp>
      <p:sp>
        <p:nvSpPr>
          <p:cNvPr id="4" name="Espaço Reservado para Rodapé 3">
            <a:extLst>
              <a:ext uri="{FF2B5EF4-FFF2-40B4-BE49-F238E27FC236}">
                <a16:creationId xmlns:a16="http://schemas.microsoft.com/office/drawing/2014/main" id="{DDEE1775-360C-51B1-B6E1-79F82EDCB0A8}"/>
              </a:ext>
            </a:extLst>
          </p:cNvPr>
          <p:cNvSpPr>
            <a:spLocks noGrp="1"/>
          </p:cNvSpPr>
          <p:nvPr>
            <p:ph type="ftr" sz="quarter" idx="11"/>
          </p:nvPr>
        </p:nvSpPr>
        <p:spPr/>
        <p:txBody>
          <a:bodyPr/>
          <a:lstStyle/>
          <a:p>
            <a:r>
              <a:rPr lang="pt-BR"/>
              <a:t>PROF: FLÁVIO LUIS MPEVE MENDES</a:t>
            </a:r>
          </a:p>
        </p:txBody>
      </p:sp>
      <p:sp>
        <p:nvSpPr>
          <p:cNvPr id="5" name="Espaço Reservado para Número de Slide 4">
            <a:extLst>
              <a:ext uri="{FF2B5EF4-FFF2-40B4-BE49-F238E27FC236}">
                <a16:creationId xmlns:a16="http://schemas.microsoft.com/office/drawing/2014/main" id="{81E3AAF4-759E-B0CA-CE3F-D479C58BE802}"/>
              </a:ext>
            </a:extLst>
          </p:cNvPr>
          <p:cNvSpPr>
            <a:spLocks noGrp="1"/>
          </p:cNvSpPr>
          <p:nvPr>
            <p:ph type="sldNum" sz="quarter" idx="12"/>
          </p:nvPr>
        </p:nvSpPr>
        <p:spPr/>
        <p:txBody>
          <a:bodyPr/>
          <a:lstStyle/>
          <a:p>
            <a:fld id="{98DAD52C-8FAD-4C56-913A-D369E501256B}" type="slidenum">
              <a:rPr lang="pt-BR" smtClean="0"/>
              <a:t>8</a:t>
            </a:fld>
            <a:endParaRPr lang="pt-BR"/>
          </a:p>
        </p:txBody>
      </p:sp>
    </p:spTree>
    <p:extLst>
      <p:ext uri="{BB962C8B-B14F-4D97-AF65-F5344CB8AC3E}">
        <p14:creationId xmlns:p14="http://schemas.microsoft.com/office/powerpoint/2010/main" val="280344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CAFEA985-A810-3666-0DE6-42E597636304}"/>
              </a:ext>
            </a:extLst>
          </p:cNvPr>
          <p:cNvPicPr>
            <a:picLocks noChangeAspect="1"/>
          </p:cNvPicPr>
          <p:nvPr/>
        </p:nvPicPr>
        <p:blipFill>
          <a:blip r:embed="rId2"/>
          <a:stretch>
            <a:fillRect/>
          </a:stretch>
        </p:blipFill>
        <p:spPr>
          <a:xfrm>
            <a:off x="1691680" y="188640"/>
            <a:ext cx="5400600" cy="6336704"/>
          </a:xfrm>
          <a:prstGeom prst="rect">
            <a:avLst/>
          </a:prstGeom>
          <a:ln w="228600" cap="sq" cmpd="thickThin">
            <a:solidFill>
              <a:srgbClr val="000000"/>
            </a:solidFill>
            <a:prstDash val="solid"/>
            <a:miter lim="800000"/>
          </a:ln>
          <a:effectLst>
            <a:innerShdw blurRad="76200">
              <a:srgbClr val="000000"/>
            </a:innerShdw>
          </a:effectLst>
        </p:spPr>
      </p:pic>
      <p:sp>
        <p:nvSpPr>
          <p:cNvPr id="10" name="Espaço Reservado para Rodapé 9">
            <a:extLst>
              <a:ext uri="{FF2B5EF4-FFF2-40B4-BE49-F238E27FC236}">
                <a16:creationId xmlns:a16="http://schemas.microsoft.com/office/drawing/2014/main" id="{D620CC62-2171-8CE7-E2FD-4CB7DFAD64BE}"/>
              </a:ext>
            </a:extLst>
          </p:cNvPr>
          <p:cNvSpPr>
            <a:spLocks noGrp="1"/>
          </p:cNvSpPr>
          <p:nvPr>
            <p:ph type="ftr" sz="quarter" idx="11"/>
          </p:nvPr>
        </p:nvSpPr>
        <p:spPr/>
        <p:txBody>
          <a:bodyPr/>
          <a:lstStyle/>
          <a:p>
            <a:r>
              <a:rPr lang="pt-BR"/>
              <a:t>PROF: FLÁVIO LUIS MPEVE MENDES</a:t>
            </a:r>
          </a:p>
        </p:txBody>
      </p:sp>
      <p:sp>
        <p:nvSpPr>
          <p:cNvPr id="11" name="Espaço Reservado para Número de Slide 10">
            <a:extLst>
              <a:ext uri="{FF2B5EF4-FFF2-40B4-BE49-F238E27FC236}">
                <a16:creationId xmlns:a16="http://schemas.microsoft.com/office/drawing/2014/main" id="{301D6431-80CF-9A36-50F3-41CEF006FA22}"/>
              </a:ext>
            </a:extLst>
          </p:cNvPr>
          <p:cNvSpPr>
            <a:spLocks noGrp="1"/>
          </p:cNvSpPr>
          <p:nvPr>
            <p:ph type="sldNum" sz="quarter" idx="12"/>
          </p:nvPr>
        </p:nvSpPr>
        <p:spPr/>
        <p:txBody>
          <a:bodyPr/>
          <a:lstStyle/>
          <a:p>
            <a:fld id="{98DAD52C-8FAD-4C56-913A-D369E501256B}" type="slidenum">
              <a:rPr lang="pt-BR" smtClean="0"/>
              <a:t>9</a:t>
            </a:fld>
            <a:endParaRPr lang="pt-BR"/>
          </a:p>
        </p:txBody>
      </p:sp>
    </p:spTree>
    <p:extLst>
      <p:ext uri="{BB962C8B-B14F-4D97-AF65-F5344CB8AC3E}">
        <p14:creationId xmlns:p14="http://schemas.microsoft.com/office/powerpoint/2010/main" val="3983771056"/>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992</TotalTime>
  <Words>3742</Words>
  <Application>Microsoft Office PowerPoint</Application>
  <PresentationFormat>Apresentação na tela (4:3)</PresentationFormat>
  <Paragraphs>313</Paragraphs>
  <Slides>50</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50</vt:i4>
      </vt:variant>
    </vt:vector>
  </HeadingPairs>
  <TitlesOfParts>
    <vt:vector size="55" baseType="lpstr">
      <vt:lpstr>Arial</vt:lpstr>
      <vt:lpstr>Calibri</vt:lpstr>
      <vt:lpstr>Roboto</vt:lpstr>
      <vt:lpstr>Times New Roman</vt:lpstr>
      <vt:lpstr>Tema do Office</vt:lpstr>
      <vt:lpstr>MANUAL DE PROJECTO TECNOLÓGICO</vt:lpstr>
      <vt:lpstr>PROJETOS TECNOLOGICO</vt:lpstr>
      <vt:lpstr>PROJETOS TECNOLOGICO</vt:lpstr>
      <vt:lpstr>ESTRUTURA DO TRABALHO</vt:lpstr>
      <vt:lpstr>Tema de investigação</vt:lpstr>
      <vt:lpstr>Delimitação do tema</vt:lpstr>
      <vt:lpstr>Delimitação do tema</vt:lpstr>
      <vt:lpstr>O significado dos elementos  pré-textuais </vt:lpstr>
      <vt:lpstr>Apresentação do PowerPoint</vt:lpstr>
      <vt:lpstr>O significado dos elementos  pré-textuais </vt:lpstr>
      <vt:lpstr>Apresentação do PowerPoint</vt:lpstr>
      <vt:lpstr>O significado dos elementos  pré-textuais </vt:lpstr>
      <vt:lpstr>Apresentação do PowerPoint</vt:lpstr>
      <vt:lpstr>Apresentação do PowerPoint</vt:lpstr>
      <vt:lpstr>Apresentação do PowerPoint</vt:lpstr>
      <vt:lpstr>O significado dos elementos  pré-textuais </vt:lpstr>
      <vt:lpstr>Dedicatória</vt:lpstr>
      <vt:lpstr>Agradecimentos</vt:lpstr>
      <vt:lpstr>Epígrafe</vt:lpstr>
      <vt:lpstr>O significado dos elementos  pré-textuais </vt:lpstr>
      <vt:lpstr>RESUMO </vt:lpstr>
      <vt:lpstr>ABSTRACT </vt:lpstr>
      <vt:lpstr>SUMÁRIO/ ÍNDICE </vt:lpstr>
      <vt:lpstr>O significado dos elementos  textuais </vt:lpstr>
      <vt:lpstr>Apresentação do PowerPoint</vt:lpstr>
      <vt:lpstr>O significado dos elementos  textuais </vt:lpstr>
      <vt:lpstr>O significado dos elementos  textuais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O significado dos elementos  textuais </vt:lpstr>
      <vt:lpstr>Exemplo de capítulo e subcapítulos</vt:lpstr>
      <vt:lpstr>Apresentação do PowerPoint</vt:lpstr>
      <vt:lpstr>Forma de apresentar as figuras ou tabelas</vt:lpstr>
      <vt:lpstr>Forma de apresentar as figuras ou tabelas</vt:lpstr>
      <vt:lpstr>O significado dos elementos  textuais </vt:lpstr>
      <vt:lpstr>O significado dos elementos  pós-textuais </vt:lpstr>
      <vt:lpstr>O significado dos elementos  pós-textuais </vt:lpstr>
      <vt:lpstr>O significado dos elementos  pós-textuais </vt:lpstr>
      <vt:lpstr>Inicio da Pesquisa</vt:lpstr>
      <vt:lpstr>Citações (Norma ABNT - Associação Brasileira de Normas Técnicas)</vt:lpstr>
      <vt:lpstr>Citações (Norma ABNT)</vt:lpstr>
      <vt:lpstr>Citações (Norma ABNT)</vt:lpstr>
      <vt:lpstr>Referencias (Norma ABNT)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MANUAL DE PROJECTO TECNOLOGICOU</dc:title>
  <dc:creator>Longuinh</dc:creator>
  <cp:lastModifiedBy>Flávio Mendes</cp:lastModifiedBy>
  <cp:revision>14</cp:revision>
  <dcterms:created xsi:type="dcterms:W3CDTF">2021-09-20T21:37:53Z</dcterms:created>
  <dcterms:modified xsi:type="dcterms:W3CDTF">2022-09-20T08:13:44Z</dcterms:modified>
</cp:coreProperties>
</file>